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2" r:id="rId4"/>
    <p:sldId id="293" r:id="rId5"/>
    <p:sldId id="287" r:id="rId6"/>
    <p:sldId id="294" r:id="rId7"/>
    <p:sldId id="295" r:id="rId8"/>
    <p:sldId id="290" r:id="rId9"/>
    <p:sldId id="291" r:id="rId10"/>
    <p:sldId id="296" r:id="rId11"/>
    <p:sldId id="260" r:id="rId12"/>
    <p:sldId id="325" r:id="rId13"/>
    <p:sldId id="326" r:id="rId14"/>
    <p:sldId id="327" r:id="rId15"/>
    <p:sldId id="261" r:id="rId16"/>
    <p:sldId id="313" r:id="rId17"/>
    <p:sldId id="314" r:id="rId18"/>
    <p:sldId id="315" r:id="rId19"/>
    <p:sldId id="316" r:id="rId20"/>
    <p:sldId id="317" r:id="rId21"/>
    <p:sldId id="318" r:id="rId22"/>
    <p:sldId id="262" r:id="rId23"/>
    <p:sldId id="263" r:id="rId24"/>
    <p:sldId id="264" r:id="rId25"/>
    <p:sldId id="299" r:id="rId26"/>
    <p:sldId id="300" r:id="rId27"/>
    <p:sldId id="265" r:id="rId28"/>
    <p:sldId id="266" r:id="rId29"/>
    <p:sldId id="267" r:id="rId30"/>
    <p:sldId id="301" r:id="rId31"/>
    <p:sldId id="302" r:id="rId32"/>
    <p:sldId id="268" r:id="rId33"/>
    <p:sldId id="269" r:id="rId34"/>
    <p:sldId id="270" r:id="rId35"/>
    <p:sldId id="303" r:id="rId36"/>
    <p:sldId id="304" r:id="rId37"/>
    <p:sldId id="271" r:id="rId38"/>
    <p:sldId id="272" r:id="rId39"/>
    <p:sldId id="273" r:id="rId40"/>
    <p:sldId id="305" r:id="rId41"/>
    <p:sldId id="306" r:id="rId42"/>
    <p:sldId id="274" r:id="rId43"/>
    <p:sldId id="275" r:id="rId44"/>
    <p:sldId id="276" r:id="rId45"/>
    <p:sldId id="307" r:id="rId46"/>
    <p:sldId id="308" r:id="rId47"/>
    <p:sldId id="277" r:id="rId48"/>
    <p:sldId id="278" r:id="rId49"/>
    <p:sldId id="279" r:id="rId50"/>
    <p:sldId id="309" r:id="rId51"/>
    <p:sldId id="310" r:id="rId52"/>
    <p:sldId id="280" r:id="rId53"/>
    <p:sldId id="281" r:id="rId54"/>
    <p:sldId id="282" r:id="rId55"/>
    <p:sldId id="311" r:id="rId56"/>
    <p:sldId id="312" r:id="rId57"/>
    <p:sldId id="284" r:id="rId58"/>
    <p:sldId id="319" r:id="rId59"/>
    <p:sldId id="320" r:id="rId60"/>
    <p:sldId id="321" r:id="rId61"/>
    <p:sldId id="322" r:id="rId62"/>
    <p:sldId id="323" r:id="rId63"/>
    <p:sldId id="324" r:id="rId64"/>
    <p:sldId id="285" r:id="rId65"/>
    <p:sldId id="286" r:id="rId66"/>
    <p:sldId id="328" r:id="rId6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-568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printerSettings" Target="printerSettings/printerSettings1.bin"/><Relationship Id="rId69" Type="http://schemas.openxmlformats.org/officeDocument/2006/relationships/presProps" Target="pres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viewProps" Target="viewProps.xml"/><Relationship Id="rId71" Type="http://schemas.openxmlformats.org/officeDocument/2006/relationships/theme" Target="theme/theme1.xml"/><Relationship Id="rId72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7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6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76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97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734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666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13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3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03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0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CDA64-4F07-414E-BEC0-8978AE8FB5CC}" type="datetimeFigureOut">
              <a:rPr lang="en-US" smtClean="0"/>
              <a:t>5/13/16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F7860-FD2F-4A99-82B4-25491E2AA2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214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 smtClean="0"/>
              <a:t>THE</a:t>
            </a:r>
            <a:r>
              <a:rPr lang="en-US" b="1" dirty="0" smtClean="0"/>
              <a:t> </a:t>
            </a:r>
            <a:r>
              <a:rPr lang="en-US" sz="4400" b="1" dirty="0" smtClean="0"/>
              <a:t>POWER OF RESILIENCE </a:t>
            </a:r>
            <a:r>
              <a:rPr lang="en-US" b="1" dirty="0" smtClean="0"/>
              <a:t>= c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Dr. Kelly Lake</a:t>
            </a:r>
          </a:p>
          <a:p>
            <a:r>
              <a:rPr lang="en-US" dirty="0" smtClean="0"/>
              <a:t>Early Childhood Education Department</a:t>
            </a:r>
          </a:p>
          <a:p>
            <a:r>
              <a:rPr lang="en-US" dirty="0" smtClean="0"/>
              <a:t>Santa Barbara City College</a:t>
            </a:r>
          </a:p>
          <a:p>
            <a:r>
              <a:rPr lang="en-US" dirty="0" smtClean="0"/>
              <a:t>April 13, 2016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40817" y="2613803"/>
            <a:ext cx="552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7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67261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AIMS OF SOCIALIZATION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201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HAVE A POSITIVE SELF-ESTEEM</a:t>
            </a:r>
          </a:p>
          <a:p>
            <a:pPr marL="0" indent="0">
              <a:buNone/>
            </a:pPr>
            <a:r>
              <a:rPr lang="en-US" dirty="0" smtClean="0"/>
              <a:t>TO DEVELOP A SENSE OF SELF-DISCIPLINE</a:t>
            </a:r>
          </a:p>
          <a:p>
            <a:pPr marL="0" indent="0">
              <a:buNone/>
            </a:pPr>
            <a:r>
              <a:rPr lang="en-US" dirty="0" smtClean="0"/>
              <a:t>TO DEVELOP A SENSE OF PRODUCTIVITY</a:t>
            </a:r>
          </a:p>
          <a:p>
            <a:pPr marL="0" indent="0">
              <a:buNone/>
            </a:pPr>
            <a:r>
              <a:rPr lang="en-US" dirty="0" smtClean="0"/>
              <a:t>TO LEARN SOCIAL ROLES</a:t>
            </a:r>
          </a:p>
          <a:p>
            <a:pPr marL="0" indent="0">
              <a:buNone/>
            </a:pPr>
            <a:r>
              <a:rPr lang="en-US" dirty="0" smtClean="0"/>
              <a:t>TO LEARN SOCIAL RULES</a:t>
            </a:r>
          </a:p>
          <a:p>
            <a:pPr marL="0" indent="0">
              <a:buNone/>
            </a:pPr>
            <a:r>
              <a:rPr lang="en-US" dirty="0" smtClean="0"/>
              <a:t>TO LEARN DEVELOPMENTAL SKILLS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TO LEARN TO BE RESILIENT, a skill we have to be taught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483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CAPACITY TO RISE ABOVE DIFFICULT CIRCUMSTANCES, ALLOWING </a:t>
            </a:r>
          </a:p>
          <a:p>
            <a:pPr marL="0" indent="0">
              <a:buNone/>
            </a:pPr>
            <a:r>
              <a:rPr lang="en-US" dirty="0" smtClean="0"/>
              <a:t>CHILDREN TO EXIST IN THIS LESS-THAN-PERFECT WORLD, WHILE </a:t>
            </a:r>
          </a:p>
          <a:p>
            <a:pPr marL="0" indent="0">
              <a:buNone/>
            </a:pPr>
            <a:r>
              <a:rPr lang="en-US" dirty="0" smtClean="0"/>
              <a:t>MOVING FORWARD WITH OPTIMISM AND CONFIDENCE.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723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835" y="1849347"/>
            <a:ext cx="10576965" cy="4327615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 CAPACITY TO </a:t>
            </a:r>
            <a:r>
              <a:rPr lang="en-US" b="1" dirty="0" smtClean="0"/>
              <a:t>RISE ABOVE DIFFICULT CIRCUMSTANCES</a:t>
            </a:r>
            <a:r>
              <a:rPr lang="en-US" dirty="0" smtClean="0"/>
              <a:t>, ALLOWING </a:t>
            </a:r>
          </a:p>
          <a:p>
            <a:pPr marL="0" indent="0">
              <a:buNone/>
            </a:pPr>
            <a:r>
              <a:rPr lang="en-US" dirty="0" smtClean="0"/>
              <a:t>CHILDREN TO EXIST IN THIS LESS-THAN-PERFECT WORLD, </a:t>
            </a:r>
          </a:p>
          <a:p>
            <a:pPr marL="0" indent="0">
              <a:buNone/>
            </a:pPr>
            <a:r>
              <a:rPr lang="en-US" dirty="0" smtClean="0"/>
              <a:t>WHILE MOVING </a:t>
            </a:r>
            <a:r>
              <a:rPr lang="en-US" dirty="0" smtClean="0"/>
              <a:t>FORWARD WITH OPTIMISM AND CONFIDENCE.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16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CAPACITY TO RISE ABOVE DIFFICULT CIRCUMSTANCES, ALLOWING </a:t>
            </a:r>
          </a:p>
          <a:p>
            <a:pPr marL="0" indent="0">
              <a:buNone/>
            </a:pPr>
            <a:r>
              <a:rPr lang="en-US" dirty="0" smtClean="0"/>
              <a:t>CHILDREN TO EXIST IN THIS </a:t>
            </a:r>
            <a:r>
              <a:rPr lang="en-US" b="1" dirty="0" smtClean="0"/>
              <a:t>LESS-THAN-PERFECT WORLD</a:t>
            </a:r>
            <a:r>
              <a:rPr lang="en-US" dirty="0" smtClean="0"/>
              <a:t>, WHILE </a:t>
            </a:r>
          </a:p>
          <a:p>
            <a:pPr marL="0" indent="0">
              <a:buNone/>
            </a:pPr>
            <a:r>
              <a:rPr lang="en-US" dirty="0" smtClean="0"/>
              <a:t>MOVING FORWARD WITH OPTIMISM AND CONFIDENCE.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458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CAPACITY TO RISE ABOVE DIFFICULT CIRCUMSTANCES, ALLOWING </a:t>
            </a:r>
          </a:p>
          <a:p>
            <a:pPr marL="0" indent="0">
              <a:buNone/>
            </a:pPr>
            <a:r>
              <a:rPr lang="en-US" dirty="0" smtClean="0"/>
              <a:t>CHILDREN TO EXIST IN THIS LESS-THAN-PERFECT WORLD, WHILE </a:t>
            </a:r>
          </a:p>
          <a:p>
            <a:pPr marL="0" indent="0">
              <a:buNone/>
            </a:pPr>
            <a:r>
              <a:rPr lang="en-US" b="1" dirty="0" smtClean="0"/>
              <a:t>MOVING FORWARD WITH OPTIMISM AND CONFIDENCE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62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B80000"/>
                </a:solidFill>
              </a:rPr>
              <a:t>COMPETENCE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CONFIDENCE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CONNECTION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CHARACTER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CONTRIBUTION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CONTROL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176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B80000"/>
                </a:solidFill>
              </a:rPr>
              <a:t>COMPETENCE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9933"/>
                </a:solidFill>
              </a:rPr>
              <a:t>CONFIDENCE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CONNECTION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CHARACTER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CONTRIBUTION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CONTROL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591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B80000"/>
                </a:solidFill>
              </a:rPr>
              <a:t>COMPETENCE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9933"/>
                </a:solidFill>
              </a:rPr>
              <a:t>CONFIDENCE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4EE00"/>
                </a:solidFill>
              </a:rPr>
              <a:t>CONNECTION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CHARACTER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CONTRIBUTION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CONTROL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337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B80000"/>
                </a:solidFill>
              </a:rPr>
              <a:t>COMPETENCE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9933"/>
                </a:solidFill>
              </a:rPr>
              <a:t>CONFIDENCE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4EE00"/>
                </a:solidFill>
              </a:rPr>
              <a:t>CONNECTION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CHARACTER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CONTRIBUTION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CONTROL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57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B80000"/>
                </a:solidFill>
              </a:rPr>
              <a:t>COMPETENCE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9933"/>
                </a:solidFill>
              </a:rPr>
              <a:t>CONFIDENCE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4EE00"/>
                </a:solidFill>
              </a:rPr>
              <a:t>CONNECTION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CHARACTER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CONTRIBUTION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CONTROL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264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DOMAINS OF CHILD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63996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PHYSICAL</a:t>
            </a:r>
            <a:r>
              <a:rPr lang="en-US" dirty="0" smtClean="0"/>
              <a:t> – the development of small and large motor skills as well as a </a:t>
            </a:r>
          </a:p>
          <a:p>
            <a:pPr marL="0" indent="0">
              <a:buNone/>
            </a:pPr>
            <a:r>
              <a:rPr lang="en-US" dirty="0" smtClean="0"/>
              <a:t>focus on health and safety factors, nutrition, and adequate rest and </a:t>
            </a:r>
          </a:p>
          <a:p>
            <a:pPr marL="0" indent="0">
              <a:buNone/>
            </a:pPr>
            <a:r>
              <a:rPr lang="en-US" dirty="0" smtClean="0"/>
              <a:t>relaxation;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COGNITIVE</a:t>
            </a:r>
            <a:r>
              <a:rPr lang="en-US" dirty="0" smtClean="0">
                <a:solidFill>
                  <a:schemeClr val="bg1"/>
                </a:solidFill>
              </a:rPr>
              <a:t> – the skills we practice in taking in information, process and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analyze it, store it, and recall it while maintaining a sense of wonder;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LANGUAGE</a:t>
            </a:r>
            <a:r>
              <a:rPr lang="en-US" dirty="0" smtClean="0">
                <a:solidFill>
                  <a:schemeClr val="bg1"/>
                </a:solidFill>
              </a:rPr>
              <a:t> – the system of communication that we use to express our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needs, wants, thoughts, and ideas in a context of active experiences;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602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B80000"/>
                </a:solidFill>
              </a:rPr>
              <a:t>COMPETENCE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9933"/>
                </a:solidFill>
              </a:rPr>
              <a:t>CONFIDENCE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4EE00"/>
                </a:solidFill>
              </a:rPr>
              <a:t>CONNECTION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CHARACTER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CONTRIBUTION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COPING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CONTROL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706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RESILIENCE - COMPONENTS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B80000"/>
                </a:solidFill>
              </a:rPr>
              <a:t>COMPETENCE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9933"/>
                </a:solidFill>
              </a:rPr>
              <a:t>CONFIDENCE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4EE00"/>
                </a:solidFill>
              </a:rPr>
              <a:t>CONNECTION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CHARACTER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CONTRIBUTION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</a:rPr>
              <a:t>COPING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7030A0"/>
                </a:solidFill>
              </a:rPr>
              <a:t>CONTROL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0952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B80000"/>
              </a:gs>
              <a:gs pos="86000">
                <a:schemeClr val="bg1"/>
              </a:gs>
              <a:gs pos="99000">
                <a:srgbClr val="B800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COMPETENCE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/>
              <a:t>the ability to master a task.  </a:t>
            </a:r>
            <a:r>
              <a:rPr lang="en-US" dirty="0" smtClean="0"/>
              <a:t>Competence is rooted in 			     </a:t>
            </a:r>
            <a:r>
              <a:rPr lang="en-US" smtClean="0"/>
              <a:t>real-life experience.  </a:t>
            </a:r>
            <a:r>
              <a:rPr lang="en-US" dirty="0" smtClean="0"/>
              <a:t>Competence is cumulative.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Competence </a:t>
            </a:r>
            <a:r>
              <a:rPr lang="en-US" dirty="0">
                <a:solidFill>
                  <a:schemeClr val="bg1"/>
                </a:solidFill>
              </a:rPr>
              <a:t>is rooted in real-life experience. </a:t>
            </a: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Competence </a:t>
            </a:r>
            <a:r>
              <a:rPr lang="en-US" dirty="0">
                <a:solidFill>
                  <a:schemeClr val="bg1"/>
                </a:solidFill>
              </a:rPr>
              <a:t>is cumulative.   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748239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B80000"/>
              </a:gs>
              <a:gs pos="86000">
                <a:schemeClr val="bg1"/>
              </a:gs>
              <a:gs pos="99000">
                <a:srgbClr val="B800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COMPETENCE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WELCOME – ANGELA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WHERE DID YOU GROW UP?</a:t>
            </a:r>
          </a:p>
          <a:p>
            <a:pPr marL="0" indent="0">
              <a:buNone/>
            </a:pPr>
            <a:r>
              <a:rPr lang="en-US" dirty="0" smtClean="0"/>
              <a:t>WHEN YOU THINK OF YOUR FAMILY, WHO DO YOU THINK OF? 	</a:t>
            </a:r>
          </a:p>
          <a:p>
            <a:pPr marL="0" indent="0">
              <a:buNone/>
            </a:pPr>
            <a:r>
              <a:rPr lang="en-US" dirty="0" smtClean="0"/>
              <a:t>WHAT DO THEY PROVIDE FOR YOU?  AND YOU FOR THEM?</a:t>
            </a:r>
          </a:p>
          <a:p>
            <a:pPr marL="0" indent="0">
              <a:buNone/>
            </a:pPr>
            <a:r>
              <a:rPr lang="en-US" dirty="0" smtClean="0"/>
              <a:t>WHAT TWO (2) OR THREE (3) ADJECTIVES DESCRIBE YOUR CHILDHOOD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OR YOUR ADOLESCENCE?</a:t>
            </a:r>
          </a:p>
          <a:p>
            <a:pPr marL="0" indent="0">
              <a:buNone/>
            </a:pPr>
            <a:r>
              <a:rPr lang="en-US" dirty="0" smtClean="0"/>
              <a:t>HOW DID YOU LEARN </a:t>
            </a:r>
            <a:r>
              <a:rPr lang="en-US" dirty="0" smtClean="0">
                <a:solidFill>
                  <a:srgbClr val="FF0000"/>
                </a:solidFill>
              </a:rPr>
              <a:t>COMPETENCE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r>
              <a:rPr lang="en-US" dirty="0" smtClean="0"/>
              <a:t>HOW DO YOU SEE </a:t>
            </a:r>
            <a:r>
              <a:rPr lang="en-US" dirty="0" smtClean="0">
                <a:solidFill>
                  <a:srgbClr val="FF0000"/>
                </a:solidFill>
              </a:rPr>
              <a:t>COMPETENCE</a:t>
            </a:r>
            <a:r>
              <a:rPr lang="en-US" dirty="0" smtClean="0"/>
              <a:t> IN YOUR LIFE TODAY?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412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B80000"/>
              </a:gs>
              <a:gs pos="86000">
                <a:schemeClr val="bg1"/>
              </a:gs>
              <a:gs pos="99000">
                <a:srgbClr val="B800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COMPETENCE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5502"/>
            <a:ext cx="10515599" cy="46414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HELP A CHILD FOCUS ON HIS/HER STRENGTHS?  OR DO YOU </a:t>
            </a:r>
          </a:p>
          <a:p>
            <a:pPr marL="0" indent="0">
              <a:buNone/>
            </a:pPr>
            <a:r>
              <a:rPr lang="en-US" dirty="0" smtClean="0"/>
              <a:t>FOUCS ON HER/HIS MISTAKES?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HELP A CHILD BUILD AUTHENTIC SKILLS THAT MAKE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HIS/HER COMPETENT IN THE REAL WORLD?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DO YOU PRAISE IN A WAY THAT NOTICES EFFORT RATHER THAN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REWARDS THE PRODUCT?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748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8626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B80000"/>
              </a:gs>
              <a:gs pos="86000">
                <a:schemeClr val="bg1"/>
              </a:gs>
              <a:gs pos="99000">
                <a:srgbClr val="B800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COMPETENCE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5502"/>
            <a:ext cx="10515599" cy="46414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HELP A CHILD FOCUS ON HIS/HER STRENGTHS?  OR DO YOU </a:t>
            </a:r>
          </a:p>
          <a:p>
            <a:pPr marL="0" indent="0">
              <a:buNone/>
            </a:pPr>
            <a:r>
              <a:rPr lang="en-US" dirty="0" smtClean="0"/>
              <a:t>FOUCS ON HER/HIS MISTAKES?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BUILD AUTHENTIC SKILLS THAT MAKE </a:t>
            </a:r>
          </a:p>
          <a:p>
            <a:pPr marL="0" indent="0">
              <a:buNone/>
            </a:pPr>
            <a:r>
              <a:rPr lang="en-US" dirty="0" smtClean="0"/>
              <a:t>HIM/HER COMPETENT IN THE REAL WORLD?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DO YOU PRAISE IN A WAY THAT NOTICES EFFORT RATHER THAN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REWARDS THE PRODUCT?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7871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B80000"/>
              </a:gs>
              <a:gs pos="86000">
                <a:schemeClr val="bg1"/>
              </a:gs>
              <a:gs pos="99000">
                <a:srgbClr val="B800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COMPETENCE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35502"/>
            <a:ext cx="10515599" cy="46414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HELP A CHILD FOCUS ON HIS/HER STRENGTHS?  OR DO YOU </a:t>
            </a:r>
          </a:p>
          <a:p>
            <a:pPr marL="0" indent="0">
              <a:buNone/>
            </a:pPr>
            <a:r>
              <a:rPr lang="en-US" dirty="0" smtClean="0"/>
              <a:t>FOUCS ON HER/HIS MISTAKES?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BUILD AUTHENTIC SKILLS THAT MAKE </a:t>
            </a:r>
          </a:p>
          <a:p>
            <a:pPr marL="0" indent="0">
              <a:buNone/>
            </a:pPr>
            <a:r>
              <a:rPr lang="en-US" dirty="0" smtClean="0"/>
              <a:t>HIS/HER COMPETENT IN THE REAL WORLD?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PRAISE IN A WAY THAT NOTICES EFFORT RATHER THAN </a:t>
            </a:r>
          </a:p>
          <a:p>
            <a:pPr marL="0" indent="0">
              <a:buNone/>
            </a:pPr>
            <a:r>
              <a:rPr lang="en-US" dirty="0" smtClean="0"/>
              <a:t>REWARDS THE PRODUCT?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9983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F9933"/>
              </a:gs>
              <a:gs pos="86000">
                <a:schemeClr val="bg1"/>
              </a:gs>
              <a:gs pos="98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9933"/>
                </a:solidFill>
              </a:rPr>
              <a:t>CONFIDENCE</a:t>
            </a:r>
            <a:endParaRPr lang="en-US" b="1" dirty="0">
              <a:solidFill>
                <a:srgbClr val="FF993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/>
              <a:t>a solid belief in </a:t>
            </a:r>
            <a:r>
              <a:rPr lang="en-US" dirty="0" smtClean="0"/>
              <a:t>one’s </a:t>
            </a:r>
            <a:r>
              <a:rPr lang="en-US" dirty="0"/>
              <a:t>own abilities.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028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F9933"/>
              </a:gs>
              <a:gs pos="86000">
                <a:schemeClr val="bg1"/>
              </a:gs>
              <a:gs pos="98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CONFIDENCE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WELCOME – </a:t>
            </a:r>
            <a:r>
              <a:rPr lang="en-US" dirty="0" smtClean="0"/>
              <a:t>DARRELL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DID YOU GROW UP?</a:t>
            </a:r>
          </a:p>
          <a:p>
            <a:pPr marL="0" indent="0">
              <a:buNone/>
            </a:pPr>
            <a:r>
              <a:rPr lang="en-US" dirty="0"/>
              <a:t>WHEN YOU THINK OF YOUR FAMILY, WHO DO YOU THINK OF? 	</a:t>
            </a:r>
          </a:p>
          <a:p>
            <a:pPr marL="0" indent="0">
              <a:buNone/>
            </a:pPr>
            <a:r>
              <a:rPr lang="en-US" dirty="0"/>
              <a:t>WHAT DO THEY PROVIDE FOR YOU</a:t>
            </a:r>
            <a:r>
              <a:rPr lang="en-US" dirty="0" smtClean="0"/>
              <a:t>?  AND YOU FOR THEM?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WHAT TWO (2) OR THREE (3) ADJECTIVES DESCRIBE YOUR CHILDHOOD </a:t>
            </a:r>
          </a:p>
          <a:p>
            <a:pPr marL="0" indent="0">
              <a:buNone/>
            </a:pPr>
            <a:r>
              <a:rPr lang="en-US" dirty="0"/>
              <a:t>	OR YOUR ADOLESCENCE?</a:t>
            </a:r>
          </a:p>
          <a:p>
            <a:pPr marL="0" indent="0">
              <a:buNone/>
            </a:pPr>
            <a:r>
              <a:rPr lang="en-US" dirty="0"/>
              <a:t>HOW DID YOU LEARN </a:t>
            </a:r>
            <a:r>
              <a:rPr lang="en-US" dirty="0" smtClean="0">
                <a:solidFill>
                  <a:srgbClr val="FFC000"/>
                </a:solidFill>
              </a:rPr>
              <a:t>CONFIDENCE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DO YOU SEE </a:t>
            </a:r>
            <a:r>
              <a:rPr lang="en-US" dirty="0" smtClean="0">
                <a:solidFill>
                  <a:srgbClr val="FFC000"/>
                </a:solidFill>
              </a:rPr>
              <a:t>CONFIDENCE</a:t>
            </a:r>
            <a:r>
              <a:rPr lang="en-US" dirty="0" smtClean="0"/>
              <a:t> </a:t>
            </a:r>
            <a:r>
              <a:rPr lang="en-US" dirty="0"/>
              <a:t>IN YOUR LIFE TODAY?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182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F9933"/>
              </a:gs>
              <a:gs pos="86000">
                <a:schemeClr val="bg1"/>
              </a:gs>
              <a:gs pos="98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CONFIDENCE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EXPRESS THAT YOU EXPECT THE BEST OF HIM/HER?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DO YOU “CATCH” A CHILD WHEN HE/SHE IS DOING THE RIGHT THING?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ENCOURAGE A CHILD TO STRIVE JUST A LITTLE BIT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FURTHER BECAUSE YOU BELIEVE HE/SHE CAN SUCCEED?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337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DOMAINS OF CHILD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63996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PHYSICAL</a:t>
            </a:r>
            <a:r>
              <a:rPr lang="en-US" dirty="0" smtClean="0"/>
              <a:t> – the development of small and large motor skills as well as a </a:t>
            </a:r>
          </a:p>
          <a:p>
            <a:pPr marL="0" indent="0">
              <a:buNone/>
            </a:pPr>
            <a:r>
              <a:rPr lang="en-US" dirty="0" smtClean="0"/>
              <a:t>focus on health and safety factors, nutrition, and adequate rest and </a:t>
            </a:r>
          </a:p>
          <a:p>
            <a:pPr marL="0" indent="0">
              <a:buNone/>
            </a:pPr>
            <a:r>
              <a:rPr lang="en-US" dirty="0" smtClean="0"/>
              <a:t>relaxation;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COGNITIVE</a:t>
            </a:r>
            <a:r>
              <a:rPr lang="en-US" dirty="0" smtClean="0"/>
              <a:t> – the skills we practice in how we take in information, process </a:t>
            </a:r>
          </a:p>
          <a:p>
            <a:pPr marL="0" indent="0">
              <a:buNone/>
            </a:pPr>
            <a:r>
              <a:rPr lang="en-US" dirty="0" smtClean="0"/>
              <a:t>and analyze it, store it, and recall it while maintaining a sense of wonder;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LANGUAGE</a:t>
            </a:r>
            <a:r>
              <a:rPr lang="en-US" dirty="0" smtClean="0">
                <a:solidFill>
                  <a:schemeClr val="bg1"/>
                </a:solidFill>
              </a:rPr>
              <a:t> – the system of communication that we use to express our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needs, wants, thoughts, and ideas in a context of active experiences;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426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F9933"/>
              </a:gs>
              <a:gs pos="86000">
                <a:schemeClr val="bg1"/>
              </a:gs>
              <a:gs pos="98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CONFIDENCE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EXPRESS THAT YOU EXPECT THE BEST OF HIM/HER?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“CATCH” A CHILD WHEN HE/SHE IS DOING THE RIGHT THING?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ENCOURAGE A CHILD TO STRIVE JUST A LITTLE BIT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FURTHER BECAUSE YOU BELIEVE HE/SHE CAN SUCCEED?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7633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F9933"/>
              </a:gs>
              <a:gs pos="86000">
                <a:schemeClr val="bg1"/>
              </a:gs>
              <a:gs pos="98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CONFIDENCE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EXPRESS THAT YOU EXPECT THE BEST OF HIM/HER?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“CATCH” A CHILD WHEN HE/SHE IS DOING THE RIGHT THING?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ENCOURAGE A CHILD TO STRIVE JUST A LITTLE BIT </a:t>
            </a:r>
          </a:p>
          <a:p>
            <a:pPr marL="0" indent="0">
              <a:buNone/>
            </a:pPr>
            <a:r>
              <a:rPr lang="en-US" dirty="0" smtClean="0"/>
              <a:t>FURTHER BECAUSE YOU BELIEVE SHE/HE CAN SUCCEED?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766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4EE00"/>
              </a:gs>
              <a:gs pos="86000">
                <a:schemeClr val="bg1"/>
              </a:gs>
              <a:gs pos="98000">
                <a:srgbClr val="F4EE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4EE00"/>
                </a:solidFill>
              </a:rPr>
              <a:t>CONNECTION</a:t>
            </a:r>
            <a:endParaRPr lang="en-US" b="1" dirty="0">
              <a:solidFill>
                <a:srgbClr val="F4EE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/>
              <a:t>close ties to family, school, and community that provide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reassurance </a:t>
            </a:r>
            <a:r>
              <a:rPr lang="en-US" dirty="0"/>
              <a:t>that </a:t>
            </a:r>
            <a:r>
              <a:rPr lang="en-US" dirty="0" smtClean="0"/>
              <a:t>each child </a:t>
            </a:r>
            <a:r>
              <a:rPr lang="en-US" dirty="0"/>
              <a:t>will be OK despite tough times; provide 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deep-seated </a:t>
            </a:r>
            <a:r>
              <a:rPr lang="en-US" dirty="0"/>
              <a:t>sense of security.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210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4EE00"/>
              </a:gs>
              <a:gs pos="86000">
                <a:schemeClr val="bg1"/>
              </a:gs>
              <a:gs pos="98000">
                <a:srgbClr val="F4EE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4EE00"/>
                </a:solidFill>
              </a:rPr>
              <a:t>CONNECTION</a:t>
            </a:r>
            <a:endParaRPr lang="en-US" b="1" dirty="0">
              <a:solidFill>
                <a:srgbClr val="F4EE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WELCOME – </a:t>
            </a:r>
            <a:r>
              <a:rPr lang="en-US" dirty="0" smtClean="0"/>
              <a:t>BRUCE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DID YOU GROW UP?</a:t>
            </a:r>
          </a:p>
          <a:p>
            <a:pPr marL="0" indent="0">
              <a:buNone/>
            </a:pPr>
            <a:r>
              <a:rPr lang="en-US" dirty="0"/>
              <a:t>WHEN YOU THINK OF YOUR FAMILY, WHO DO YOU THINK OF? 	</a:t>
            </a:r>
          </a:p>
          <a:p>
            <a:pPr marL="0" indent="0">
              <a:buNone/>
            </a:pPr>
            <a:r>
              <a:rPr lang="en-US" dirty="0"/>
              <a:t>WHAT DO THEY PROVIDE FOR YOU</a:t>
            </a:r>
            <a:r>
              <a:rPr lang="en-US" dirty="0" smtClean="0"/>
              <a:t>?  AND YOU FOR THEM?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WHAT TWO (2) OR THREE (3) ADJECTIVES DESCRIBE YOUR CHILDHOOD </a:t>
            </a:r>
          </a:p>
          <a:p>
            <a:pPr marL="0" indent="0">
              <a:buNone/>
            </a:pPr>
            <a:r>
              <a:rPr lang="en-US" dirty="0"/>
              <a:t>	OR YOUR ADOLESCENCE?</a:t>
            </a:r>
          </a:p>
          <a:p>
            <a:pPr marL="0" indent="0">
              <a:buNone/>
            </a:pPr>
            <a:r>
              <a:rPr lang="en-US" dirty="0"/>
              <a:t>HOW DID YOU LEARN </a:t>
            </a:r>
            <a:r>
              <a:rPr lang="en-US" dirty="0" smtClean="0">
                <a:solidFill>
                  <a:srgbClr val="FFFF00"/>
                </a:solidFill>
              </a:rPr>
              <a:t>CONNECTION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DO YOU SEE </a:t>
            </a:r>
            <a:r>
              <a:rPr lang="en-US" dirty="0" smtClean="0">
                <a:solidFill>
                  <a:srgbClr val="FFFF00"/>
                </a:solidFill>
              </a:rPr>
              <a:t>CONNECTION</a:t>
            </a:r>
            <a:r>
              <a:rPr lang="en-US" dirty="0" smtClean="0"/>
              <a:t> </a:t>
            </a:r>
            <a:r>
              <a:rPr lang="en-US" dirty="0"/>
              <a:t>IN YOUR LIFE TODAY?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5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4EE00"/>
              </a:gs>
              <a:gs pos="86000">
                <a:schemeClr val="bg1"/>
              </a:gs>
              <a:gs pos="98000">
                <a:srgbClr val="F4EE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4EE00"/>
                </a:solidFill>
              </a:rPr>
              <a:t>CONNECTION</a:t>
            </a:r>
            <a:endParaRPr lang="en-US" b="1" dirty="0">
              <a:solidFill>
                <a:srgbClr val="F4EE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BUILD A SAFE COMMUNITY FOR A CHILD?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HAVE YOU CREATED A COMMON SPACE SO CHILDREN AND ADULTS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SHARE TIME TOGETHER?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ENCOURAGE CHILDREN TO TAKE PRIDE IN THE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VARIOUS GROUPS THEY BELONG TO?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461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4EE00"/>
              </a:gs>
              <a:gs pos="86000">
                <a:schemeClr val="bg1"/>
              </a:gs>
              <a:gs pos="98000">
                <a:srgbClr val="F4EE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4EE00"/>
                </a:solidFill>
              </a:rPr>
              <a:t>CONNECTION</a:t>
            </a:r>
            <a:endParaRPr lang="en-US" b="1" dirty="0">
              <a:solidFill>
                <a:srgbClr val="F4EE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BUILD A SAFE COMMUNITY FOR A CHILD?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HAVE YOU CREATED A COMMON SPACE SO CHILDREN AND ADULTS </a:t>
            </a:r>
          </a:p>
          <a:p>
            <a:pPr marL="0" indent="0">
              <a:buNone/>
            </a:pPr>
            <a:r>
              <a:rPr lang="en-US" dirty="0" smtClean="0"/>
              <a:t>SHARE TIME TOGETHER?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ENCOURAGE CHILDREN TO TAKE PRIDE IN THE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VARIOUS GROUPS THEY BELONG TO?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497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F4EE00"/>
              </a:gs>
              <a:gs pos="86000">
                <a:schemeClr val="bg1"/>
              </a:gs>
              <a:gs pos="98000">
                <a:srgbClr val="F4EE0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4EE00"/>
                </a:solidFill>
              </a:rPr>
              <a:t>CONNECTION</a:t>
            </a:r>
            <a:endParaRPr lang="en-US" b="1" dirty="0">
              <a:solidFill>
                <a:srgbClr val="F4EE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BUILD A SAFE COMMUNITY FOR A CHILD?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HAVE YOU CREATED A COMMON SPACE SO CHILDREN AND ADULTS </a:t>
            </a:r>
          </a:p>
          <a:p>
            <a:pPr marL="0" indent="0">
              <a:buNone/>
            </a:pPr>
            <a:r>
              <a:rPr lang="en-US" dirty="0" smtClean="0"/>
              <a:t>SHARE TIME TOGETHER?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ENCOURAGE CHILDREN TO TAKE PRIDE IN THE </a:t>
            </a:r>
          </a:p>
          <a:p>
            <a:pPr marL="0" indent="0">
              <a:buNone/>
            </a:pPr>
            <a:r>
              <a:rPr lang="en-US" dirty="0" smtClean="0"/>
              <a:t>VARIOUS GROUPS THEY BELONG TO?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088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B050"/>
              </a:gs>
              <a:gs pos="86000">
                <a:schemeClr val="bg1"/>
              </a:gs>
              <a:gs pos="97000">
                <a:srgbClr val="00B05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CHARACTER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/>
              <a:t>a fundamental sense of right and wrong to ensure that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each </a:t>
            </a:r>
            <a:r>
              <a:rPr lang="en-US" dirty="0"/>
              <a:t>child is prepared </a:t>
            </a:r>
            <a:r>
              <a:rPr lang="en-US" dirty="0" smtClean="0"/>
              <a:t>to make </a:t>
            </a:r>
            <a:r>
              <a:rPr lang="en-US" dirty="0"/>
              <a:t>smart choices, contribute to the world,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and </a:t>
            </a:r>
            <a:r>
              <a:rPr lang="en-US" dirty="0"/>
              <a:t>become a stable adult.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53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B050"/>
              </a:gs>
              <a:gs pos="86000">
                <a:schemeClr val="bg1"/>
              </a:gs>
              <a:gs pos="97000">
                <a:srgbClr val="00B05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CHARACTER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WELCOME – </a:t>
            </a:r>
            <a:r>
              <a:rPr lang="en-US" dirty="0" smtClean="0"/>
              <a:t>ESTHER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DID YOU GROW UP?</a:t>
            </a:r>
          </a:p>
          <a:p>
            <a:pPr marL="0" indent="0">
              <a:buNone/>
            </a:pPr>
            <a:r>
              <a:rPr lang="en-US" dirty="0"/>
              <a:t>WHEN YOU THINK OF YOUR FAMILY, WHO DO YOU THINK OF? 	</a:t>
            </a:r>
          </a:p>
          <a:p>
            <a:pPr marL="0" indent="0">
              <a:buNone/>
            </a:pPr>
            <a:r>
              <a:rPr lang="en-US" dirty="0"/>
              <a:t>WHAT DO THEY PROVIDE FOR YOU</a:t>
            </a:r>
            <a:r>
              <a:rPr lang="en-US" dirty="0" smtClean="0"/>
              <a:t>?  AND YOU FOR THEM?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WHAT TWO (2) OR THREE (3) ADJECTIVES DESCRIBE YOUR CHILDHOOD </a:t>
            </a:r>
          </a:p>
          <a:p>
            <a:pPr marL="0" indent="0">
              <a:buNone/>
            </a:pPr>
            <a:r>
              <a:rPr lang="en-US" dirty="0"/>
              <a:t>	OR YOUR ADOLESCENCE?</a:t>
            </a:r>
          </a:p>
          <a:p>
            <a:pPr marL="0" indent="0">
              <a:buNone/>
            </a:pPr>
            <a:r>
              <a:rPr lang="en-US" dirty="0"/>
              <a:t>HOW DID YOU LEARN </a:t>
            </a:r>
            <a:r>
              <a:rPr lang="en-US" dirty="0" smtClean="0">
                <a:solidFill>
                  <a:srgbClr val="00B050"/>
                </a:solidFill>
              </a:rPr>
              <a:t>CHARACTER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DO YOU SEE </a:t>
            </a:r>
            <a:r>
              <a:rPr lang="en-US" dirty="0" smtClean="0">
                <a:solidFill>
                  <a:srgbClr val="00B050"/>
                </a:solidFill>
              </a:rPr>
              <a:t>CHARACTER</a:t>
            </a:r>
            <a:r>
              <a:rPr lang="en-US" dirty="0" smtClean="0"/>
              <a:t> </a:t>
            </a:r>
            <a:r>
              <a:rPr lang="en-US" dirty="0"/>
              <a:t>IN YOUR LIFE TODAY?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7021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B050"/>
              </a:gs>
              <a:gs pos="86000">
                <a:schemeClr val="bg1"/>
              </a:gs>
              <a:gs pos="97000">
                <a:srgbClr val="00B05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CHARACTER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RECOGNIZE HE/SHE IS A CARING PERSON?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MODEL FOR A CHILD HOW IMPORTANT IT IS TO CARE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FOR OTHERS?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PROMOTE THE BELIEF THAT WHEN ALL OF US STRIVE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TO ACHIEVE OUR FULLEST POTENTIAL ALL OF US BENEFIT?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840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DOMAINS OF CHILD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263996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 smtClean="0"/>
              <a:t>PHYSICAL</a:t>
            </a:r>
            <a:r>
              <a:rPr lang="en-US" dirty="0" smtClean="0"/>
              <a:t> – the development of small and large motor skills as well as a </a:t>
            </a:r>
          </a:p>
          <a:p>
            <a:pPr marL="0" indent="0">
              <a:buNone/>
            </a:pPr>
            <a:r>
              <a:rPr lang="en-US" dirty="0" smtClean="0"/>
              <a:t>focus on health and safety factors, nutrition, and adequate rest and </a:t>
            </a:r>
          </a:p>
          <a:p>
            <a:pPr marL="0" indent="0">
              <a:buNone/>
            </a:pPr>
            <a:r>
              <a:rPr lang="en-US" dirty="0" smtClean="0"/>
              <a:t>relaxation;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COGNITIVE</a:t>
            </a:r>
            <a:r>
              <a:rPr lang="en-US" dirty="0" smtClean="0"/>
              <a:t> – the skills we practice in how we take in information, process </a:t>
            </a:r>
          </a:p>
          <a:p>
            <a:pPr marL="0" indent="0">
              <a:buNone/>
            </a:pPr>
            <a:r>
              <a:rPr lang="en-US" dirty="0" smtClean="0"/>
              <a:t>and analyze it, store it, and recall it while maintaining a sense of wonder;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LANGUAGE</a:t>
            </a:r>
            <a:r>
              <a:rPr lang="en-US" dirty="0" smtClean="0"/>
              <a:t> – the system of communication that we use to express our </a:t>
            </a:r>
          </a:p>
          <a:p>
            <a:pPr marL="0" indent="0">
              <a:buNone/>
            </a:pPr>
            <a:r>
              <a:rPr lang="en-US" dirty="0" smtClean="0"/>
              <a:t>needs, wants, thoughts, and ideas in a context of active experiences;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219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B050"/>
              </a:gs>
              <a:gs pos="86000">
                <a:schemeClr val="bg1"/>
              </a:gs>
              <a:gs pos="97000">
                <a:srgbClr val="00B05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CHARACTER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RECOGNIZE HE/SHE IS A CARING PERSON?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MODEL FOR A CHILD HOW IMPORTANT IT IS TO CARE </a:t>
            </a:r>
          </a:p>
          <a:p>
            <a:pPr marL="0" indent="0">
              <a:buNone/>
            </a:pPr>
            <a:r>
              <a:rPr lang="en-US" dirty="0" smtClean="0"/>
              <a:t>FOR OTHERS?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PROMOTE THE BELIEF THAT WHEN ALL OF US STRIVE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TO ACHIEVE OUR FULLEST POTENTIAL ALL OF US BENEFIT?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644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B050"/>
              </a:gs>
              <a:gs pos="86000">
                <a:schemeClr val="bg1"/>
              </a:gs>
              <a:gs pos="97000">
                <a:srgbClr val="00B05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CHARACTER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466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RECOGNIZE HE/SHE IS A CARING PERSON?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MODEL FOR A CHILD HOW IMPORTANT IT IS TO CARE </a:t>
            </a:r>
          </a:p>
          <a:p>
            <a:pPr marL="0" indent="0">
              <a:buNone/>
            </a:pPr>
            <a:r>
              <a:rPr lang="en-US" dirty="0" smtClean="0"/>
              <a:t>FOR OTHERS?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PROMOTE THE BELIEF THAT WHEN ALL OF US STRIVE </a:t>
            </a:r>
          </a:p>
          <a:p>
            <a:pPr marL="0" indent="0">
              <a:buNone/>
            </a:pPr>
            <a:r>
              <a:rPr lang="en-US" dirty="0" smtClean="0"/>
              <a:t>TO ACHIEVE OUR FULLEST POTENTIAL ALL OF US BENEFIT?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4692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70C0"/>
              </a:gs>
              <a:gs pos="86000">
                <a:schemeClr val="bg1"/>
              </a:gs>
              <a:gs pos="98000">
                <a:srgbClr val="0070C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CONTRIBUTION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/>
              <a:t>the observable, physical act of making the world a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better </a:t>
            </a:r>
            <a:r>
              <a:rPr lang="en-US" dirty="0"/>
              <a:t>place.</a:t>
            </a:r>
          </a:p>
        </p:txBody>
      </p:sp>
    </p:spTree>
    <p:extLst>
      <p:ext uri="{BB962C8B-B14F-4D97-AF65-F5344CB8AC3E}">
        <p14:creationId xmlns:p14="http://schemas.microsoft.com/office/powerpoint/2010/main" val="84082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70C0"/>
              </a:gs>
              <a:gs pos="86000">
                <a:schemeClr val="bg1"/>
              </a:gs>
              <a:gs pos="98000">
                <a:srgbClr val="0070C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CONTRIBUTION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WELCOME – </a:t>
            </a:r>
            <a:r>
              <a:rPr lang="en-US" dirty="0" smtClean="0"/>
              <a:t>DOLORES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DID YOU GROW UP?</a:t>
            </a:r>
          </a:p>
          <a:p>
            <a:pPr marL="0" indent="0">
              <a:buNone/>
            </a:pPr>
            <a:r>
              <a:rPr lang="en-US" dirty="0"/>
              <a:t>WHEN YOU THINK OF YOUR FAMILY, WHO DO YOU THINK OF? 	</a:t>
            </a:r>
          </a:p>
          <a:p>
            <a:pPr marL="0" indent="0">
              <a:buNone/>
            </a:pPr>
            <a:r>
              <a:rPr lang="en-US" dirty="0"/>
              <a:t>WHAT DO THEY PROVIDE FOR YOU</a:t>
            </a:r>
            <a:r>
              <a:rPr lang="en-US" dirty="0" smtClean="0"/>
              <a:t>?  AND YOU FOR THEM?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WHAT TWO (2) OR THREE (3) ADJECTIVES DESCRIBE YOUR CHILDHOOD </a:t>
            </a:r>
          </a:p>
          <a:p>
            <a:pPr marL="0" indent="0">
              <a:buNone/>
            </a:pPr>
            <a:r>
              <a:rPr lang="en-US" dirty="0"/>
              <a:t>	OR YOUR ADOLESCENCE?</a:t>
            </a:r>
          </a:p>
          <a:p>
            <a:pPr marL="0" indent="0">
              <a:buNone/>
            </a:pPr>
            <a:r>
              <a:rPr lang="en-US" dirty="0"/>
              <a:t>HOW DID YOU LEARN </a:t>
            </a:r>
            <a:r>
              <a:rPr lang="en-US" dirty="0" smtClean="0">
                <a:solidFill>
                  <a:srgbClr val="0070C0"/>
                </a:solidFill>
              </a:rPr>
              <a:t>CONTRIBUTION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DO YOU SEE </a:t>
            </a:r>
            <a:r>
              <a:rPr lang="en-US" dirty="0" smtClean="0">
                <a:solidFill>
                  <a:srgbClr val="0070C0"/>
                </a:solidFill>
              </a:rPr>
              <a:t>CONTRIBUTION</a:t>
            </a:r>
            <a:r>
              <a:rPr lang="en-US" dirty="0" smtClean="0"/>
              <a:t> </a:t>
            </a:r>
            <a:r>
              <a:rPr lang="en-US" dirty="0"/>
              <a:t>IN YOUR LIFE TODAY?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607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70C0"/>
              </a:gs>
              <a:gs pos="86000">
                <a:schemeClr val="bg1"/>
              </a:gs>
              <a:gs pos="98000">
                <a:srgbClr val="0070C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CONTRIBUTION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MAKE IT CLEAR TO A CHILD THAT SHE/HE CAN MAKE THE </a:t>
            </a:r>
          </a:p>
          <a:p>
            <a:pPr marL="0" indent="0">
              <a:buNone/>
            </a:pPr>
            <a:r>
              <a:rPr lang="en-US" dirty="0" smtClean="0"/>
              <a:t>WORLD A BETTER PLACE?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DO YOU CREATE OPPORTUNITIES FOR A CHILD TO CONTRIBUTE TO HER/HIS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COMMUNITY?  AND ARE THEY INCLUDED IN THIS PLANNING PROCESS?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SHARE HOW IMPORTANT A VALUE IT IS TO HELP OTHERS?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680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70C0"/>
              </a:gs>
              <a:gs pos="86000">
                <a:schemeClr val="bg1"/>
              </a:gs>
              <a:gs pos="98000">
                <a:srgbClr val="0070C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CONTRIBUTION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MAKE IT CLEAR TO A CHILD THAT SHE/HE CAN MAKE THE </a:t>
            </a:r>
          </a:p>
          <a:p>
            <a:pPr marL="0" indent="0">
              <a:buNone/>
            </a:pPr>
            <a:r>
              <a:rPr lang="en-US" dirty="0" smtClean="0"/>
              <a:t>WORLD A BETTER PLACE?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CREATE OPPORTUNITIES FOR A CHILD TO CONTRIBUTE TO HER/HIS </a:t>
            </a:r>
          </a:p>
          <a:p>
            <a:pPr marL="0" indent="0">
              <a:buNone/>
            </a:pPr>
            <a:r>
              <a:rPr lang="en-US" dirty="0" smtClean="0"/>
              <a:t>COMMUNITY?  AND ARE THEY INCLUDED IN THIS PLANNING PROCESS?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SHARE HOW IMPORTANT A VALUE IT IS TO HELP OTHERS?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1836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70C0"/>
              </a:gs>
              <a:gs pos="86000">
                <a:schemeClr val="bg1"/>
              </a:gs>
              <a:gs pos="98000">
                <a:srgbClr val="0070C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CONTRIBUTION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MAKE IT CLEAR TO A CHILD THAT SHE/HE CAN MAKE THE </a:t>
            </a:r>
          </a:p>
          <a:p>
            <a:pPr marL="0" indent="0">
              <a:buNone/>
            </a:pPr>
            <a:r>
              <a:rPr lang="en-US" dirty="0" smtClean="0"/>
              <a:t>WORLD A BETTER PLACE?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CREATE OPPORTUNITIES FOR A CHILD TO CONTRIBUTE TO HER/HIS </a:t>
            </a:r>
          </a:p>
          <a:p>
            <a:pPr marL="0" indent="0">
              <a:buNone/>
            </a:pPr>
            <a:r>
              <a:rPr lang="en-US" dirty="0" smtClean="0"/>
              <a:t>COMMUNITY?  AND ARE THEY INCLUDED IN THIS PLANNING PROCESS?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SHARE HOW IMPORTANT A VALUE IT IS TO HELP OTHERS?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514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2060"/>
              </a:gs>
              <a:gs pos="86000">
                <a:schemeClr val="bg1"/>
              </a:gs>
              <a:gs pos="98000">
                <a:srgbClr val="00206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COPING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/>
              <a:t>the ability to handle stressful situations </a:t>
            </a:r>
            <a:r>
              <a:rPr lang="en-US" dirty="0" smtClean="0"/>
              <a:t>effectively and </a:t>
            </a:r>
          </a:p>
          <a:p>
            <a:pPr marL="0" indent="0">
              <a:buNone/>
            </a:pPr>
            <a:r>
              <a:rPr lang="en-US" dirty="0" smtClean="0"/>
              <a:t>appropriately.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0850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2060"/>
              </a:gs>
              <a:gs pos="86000">
                <a:schemeClr val="bg1"/>
              </a:gs>
              <a:gs pos="98000">
                <a:srgbClr val="00206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COPING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WELCOME – </a:t>
            </a:r>
            <a:r>
              <a:rPr lang="en-US" dirty="0" smtClean="0"/>
              <a:t>JOSH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DID YOU GROW UP?</a:t>
            </a:r>
          </a:p>
          <a:p>
            <a:pPr marL="0" indent="0">
              <a:buNone/>
            </a:pPr>
            <a:r>
              <a:rPr lang="en-US" dirty="0"/>
              <a:t>WHEN YOU THINK OF YOUR FAMILY, WHO DO YOU THINK OF? 	</a:t>
            </a:r>
          </a:p>
          <a:p>
            <a:pPr marL="0" indent="0">
              <a:buNone/>
            </a:pPr>
            <a:r>
              <a:rPr lang="en-US" dirty="0"/>
              <a:t>WHAT DO THEY PROVIDE FOR YOU</a:t>
            </a:r>
            <a:r>
              <a:rPr lang="en-US" dirty="0" smtClean="0"/>
              <a:t>?  AND YOU FOR THEM?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WHAT TWO (2) OR THREE (3) ADJECTIVES DESCRIBE YOUR CHILDHOOD </a:t>
            </a:r>
          </a:p>
          <a:p>
            <a:pPr marL="0" indent="0">
              <a:buNone/>
            </a:pPr>
            <a:r>
              <a:rPr lang="en-US" dirty="0"/>
              <a:t>	OR YOUR ADOLESCENCE?</a:t>
            </a:r>
          </a:p>
          <a:p>
            <a:pPr marL="0" indent="0">
              <a:buNone/>
            </a:pPr>
            <a:r>
              <a:rPr lang="en-US" dirty="0"/>
              <a:t>HOW DID YOU LEARN </a:t>
            </a:r>
            <a:r>
              <a:rPr lang="en-US" dirty="0" smtClean="0">
                <a:solidFill>
                  <a:srgbClr val="002060"/>
                </a:solidFill>
              </a:rPr>
              <a:t>COPING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DO YOU SEE </a:t>
            </a:r>
            <a:r>
              <a:rPr lang="en-US" dirty="0" smtClean="0">
                <a:solidFill>
                  <a:srgbClr val="002060"/>
                </a:solidFill>
              </a:rPr>
              <a:t>COPING</a:t>
            </a:r>
            <a:r>
              <a:rPr lang="en-US" dirty="0" smtClean="0"/>
              <a:t> </a:t>
            </a:r>
            <a:r>
              <a:rPr lang="en-US" dirty="0"/>
              <a:t>IN YOUR LIFE TODAY?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1655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2060"/>
              </a:gs>
              <a:gs pos="86000">
                <a:schemeClr val="bg1"/>
              </a:gs>
              <a:gs pos="98000">
                <a:srgbClr val="00206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COPING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RECOGNIZE THAT MANY OF THE RISK BEHAVIORS CHILDREN </a:t>
            </a:r>
          </a:p>
          <a:p>
            <a:pPr marL="0" indent="0">
              <a:buNone/>
            </a:pPr>
            <a:r>
              <a:rPr lang="en-US" dirty="0" smtClean="0"/>
              <a:t>ENGAGE IN ARE ATTEMPTS AT REDUCING STRESS OR PAIN IN THEIR LIVES?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GUIDE AND MODEL FOR CHILDREN POSITIVE, EFFECTIVE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 STRATEGIES?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CREATE AN ENVIRONMENT IN WHICH TALKING, LISTENING,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AND SHARING ARE SAFE?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809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DOMAINS OF CHILD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201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SOCIAL</a:t>
            </a:r>
            <a:r>
              <a:rPr lang="en-US" dirty="0" smtClean="0"/>
              <a:t> – opportunities for learning socially desirable behaviors as well as </a:t>
            </a:r>
          </a:p>
          <a:p>
            <a:pPr marL="0" indent="0">
              <a:buNone/>
            </a:pPr>
            <a:r>
              <a:rPr lang="en-US" dirty="0" smtClean="0"/>
              <a:t>social skills such as empathy, respect, cooperation, and understanding the </a:t>
            </a:r>
          </a:p>
          <a:p>
            <a:pPr marL="0" indent="0">
              <a:buNone/>
            </a:pPr>
            <a:r>
              <a:rPr lang="en-US" dirty="0" smtClean="0"/>
              <a:t>rights of self and others;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EMOTIONAL</a:t>
            </a:r>
            <a:r>
              <a:rPr lang="en-US" dirty="0" smtClean="0">
                <a:solidFill>
                  <a:schemeClr val="bg1"/>
                </a:solidFill>
              </a:rPr>
              <a:t> – in the context of a safe environment, how we cope with and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express our emotions in appropriate ways and where a positive sense of self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and character occur;</a:t>
            </a:r>
          </a:p>
          <a:p>
            <a:pPr marL="0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CREATIVE</a:t>
            </a:r>
            <a:r>
              <a:rPr lang="en-US" dirty="0" smtClean="0">
                <a:solidFill>
                  <a:schemeClr val="bg1"/>
                </a:solidFill>
              </a:rPr>
              <a:t> – enhancing self-esteem and a feeling of self-worth through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opportunities to express ideas and emotions with the use of free-form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materials, open-ended experiences, and non-traditional thinking;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6430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2060"/>
              </a:gs>
              <a:gs pos="86000">
                <a:schemeClr val="bg1"/>
              </a:gs>
              <a:gs pos="98000">
                <a:srgbClr val="00206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COPING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RECOGNIZE THAT MANY OF THE RISK BEHAVIORS CHILDREN </a:t>
            </a:r>
          </a:p>
          <a:p>
            <a:pPr marL="0" indent="0">
              <a:buNone/>
            </a:pPr>
            <a:r>
              <a:rPr lang="en-US" dirty="0" smtClean="0"/>
              <a:t>ENGAGE IN ARE ATTEMPTS AT REDUCING STRESS OR PAIN IN THEIR LIVES?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GUIDE AND MODEL FOR CHILDREN POSITIVE, EFFECTIVE </a:t>
            </a:r>
          </a:p>
          <a:p>
            <a:pPr marL="0" indent="0">
              <a:buNone/>
            </a:pPr>
            <a:r>
              <a:rPr lang="en-US" dirty="0" smtClean="0"/>
              <a:t>COPING STRATEGIES?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CREATE AN ENVIRONMENT IN WHICH TALKING, LISTENING,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AND SHARING ARE SAFE?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750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002060"/>
              </a:gs>
              <a:gs pos="86000">
                <a:schemeClr val="bg1"/>
              </a:gs>
              <a:gs pos="98000">
                <a:srgbClr val="00206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2060"/>
                </a:solidFill>
              </a:rPr>
              <a:t>COPING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DO YOU RECOGNIZE THAT MANY OF THE RISK BEHAVIORS CHILDREN </a:t>
            </a:r>
          </a:p>
          <a:p>
            <a:pPr marL="0" indent="0">
              <a:buNone/>
            </a:pPr>
            <a:r>
              <a:rPr lang="en-US" dirty="0" smtClean="0"/>
              <a:t>ENGAGE IN ARE ATTEMPTS AT REDUCING STRESS OR PAIN IN THEIR LIVES?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MODEL FOR CHILDREN POSITIVE, EFFECTIVE </a:t>
            </a:r>
          </a:p>
          <a:p>
            <a:pPr marL="0" indent="0">
              <a:buNone/>
            </a:pPr>
            <a:r>
              <a:rPr lang="en-US" dirty="0" smtClean="0"/>
              <a:t>COPING STRATEGIES?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CREATE AN ENVIRONMENT IN WHICH TALKING, LISTENING, </a:t>
            </a:r>
          </a:p>
          <a:p>
            <a:pPr marL="0" indent="0">
              <a:buNone/>
            </a:pPr>
            <a:r>
              <a:rPr lang="en-US" dirty="0" smtClean="0"/>
              <a:t>AND SHARING ARE SAFE?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4133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7030A0"/>
              </a:gs>
              <a:gs pos="86000">
                <a:schemeClr val="bg1"/>
              </a:gs>
              <a:gs pos="98000">
                <a:srgbClr val="7030A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CONTROL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DESCRIPTION - </a:t>
            </a:r>
            <a:r>
              <a:rPr lang="en-US" dirty="0"/>
              <a:t>the need for appropriate guidelines; </a:t>
            </a:r>
          </a:p>
          <a:p>
            <a:pPr marL="0" indent="0">
              <a:buNone/>
            </a:pPr>
            <a:r>
              <a:rPr lang="en-US" dirty="0" smtClean="0"/>
              <a:t>	                the </a:t>
            </a:r>
            <a:r>
              <a:rPr lang="en-US" dirty="0"/>
              <a:t>ability to have a voice in personal </a:t>
            </a:r>
            <a:r>
              <a:rPr lang="en-US" dirty="0" smtClean="0"/>
              <a:t>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64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7030A0"/>
              </a:gs>
              <a:gs pos="86000">
                <a:schemeClr val="bg1"/>
              </a:gs>
              <a:gs pos="98000">
                <a:srgbClr val="7030A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CONTROL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WELCOME – </a:t>
            </a:r>
            <a:r>
              <a:rPr lang="en-US" dirty="0" smtClean="0"/>
              <a:t>PAULA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WHERE DID YOU GROW UP?</a:t>
            </a:r>
          </a:p>
          <a:p>
            <a:pPr marL="0" indent="0">
              <a:buNone/>
            </a:pPr>
            <a:r>
              <a:rPr lang="en-US" dirty="0"/>
              <a:t>WHEN YOU THINK OF YOUR FAMILY, WHO DO YOU THINK OF? 	</a:t>
            </a:r>
          </a:p>
          <a:p>
            <a:pPr marL="0" indent="0">
              <a:buNone/>
            </a:pPr>
            <a:r>
              <a:rPr lang="en-US" dirty="0"/>
              <a:t>WHAT DO THEY PROVIDE FOR YOU</a:t>
            </a:r>
            <a:r>
              <a:rPr lang="en-US" dirty="0" smtClean="0"/>
              <a:t>?  AND YOU FOR THEM?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WHAT TWO (2) OR THREE (3) ADJECTIVES DESCRIBE YOUR CHILDHOOD </a:t>
            </a:r>
          </a:p>
          <a:p>
            <a:pPr marL="0" indent="0">
              <a:buNone/>
            </a:pPr>
            <a:r>
              <a:rPr lang="en-US" dirty="0"/>
              <a:t>	OR YOUR ADOLESCENCE?</a:t>
            </a:r>
          </a:p>
          <a:p>
            <a:pPr marL="0" indent="0">
              <a:buNone/>
            </a:pPr>
            <a:r>
              <a:rPr lang="en-US" dirty="0"/>
              <a:t>HOW DID YOU LEARN </a:t>
            </a:r>
            <a:r>
              <a:rPr lang="en-US" dirty="0" smtClean="0">
                <a:solidFill>
                  <a:srgbClr val="7030A0"/>
                </a:solidFill>
              </a:rPr>
              <a:t>CONTROL</a:t>
            </a:r>
            <a:r>
              <a:rPr lang="en-US" dirty="0" smtClean="0"/>
              <a:t>?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HOW DO YOU SEE </a:t>
            </a:r>
            <a:r>
              <a:rPr lang="en-US" dirty="0" smtClean="0">
                <a:solidFill>
                  <a:srgbClr val="7030A0"/>
                </a:solidFill>
              </a:rPr>
              <a:t>CONTROL</a:t>
            </a:r>
            <a:r>
              <a:rPr lang="en-US" dirty="0" smtClean="0"/>
              <a:t> </a:t>
            </a:r>
            <a:r>
              <a:rPr lang="en-US" dirty="0"/>
              <a:t>IN YOUR LIFE TODAY?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30264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7030A0"/>
              </a:gs>
              <a:gs pos="86000">
                <a:schemeClr val="bg1"/>
              </a:gs>
              <a:gs pos="98000">
                <a:srgbClr val="7030A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CONTROL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5888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RECOGNIZE HER/HIS MINI-SUCCESSES SO </a:t>
            </a:r>
          </a:p>
          <a:p>
            <a:pPr marL="0" indent="0">
              <a:buNone/>
            </a:pPr>
            <a:r>
              <a:rPr lang="en-US" dirty="0" smtClean="0"/>
              <a:t>HE/SHE CAN BELIEVE THAT SHE/HE CAN SUCCEED?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HELP A CHILD THINK ABOUT HIS/HER FUTURE BY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TAKING ONE STEP AT A TIME?</a:t>
            </a: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MODEL CONTROL IN YOUR OWN LIFE?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852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7030A0"/>
              </a:gs>
              <a:gs pos="86000">
                <a:schemeClr val="bg1"/>
              </a:gs>
              <a:gs pos="98000">
                <a:srgbClr val="7030A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CONTROL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5888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RECOGNIZE HER/HIS MINI-SUCCESSES SO </a:t>
            </a:r>
          </a:p>
          <a:p>
            <a:pPr marL="0" indent="0">
              <a:buNone/>
            </a:pPr>
            <a:r>
              <a:rPr lang="en-US" dirty="0" smtClean="0"/>
              <a:t>HE/SHE CAN BELIEVE THAT SHE/HE CAN SUCCEED?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THINK ABOUT HIS/HER FUTURE BY </a:t>
            </a:r>
          </a:p>
          <a:p>
            <a:pPr marL="0" indent="0">
              <a:buNone/>
            </a:pPr>
            <a:r>
              <a:rPr lang="en-US" dirty="0" smtClean="0"/>
              <a:t>TAKING ONE STEP AT A TIME?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HOW DO YOU MODEL CONTROL IN YOUR OWN LIFE?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2597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0000">
                <a:srgbClr val="7030A0"/>
              </a:gs>
              <a:gs pos="86000">
                <a:schemeClr val="bg1"/>
              </a:gs>
              <a:gs pos="98000">
                <a:srgbClr val="7030A0"/>
              </a:gs>
            </a:gsLst>
            <a:path path="circle">
              <a:fillToRect r="100000" b="100000"/>
            </a:path>
            <a:tileRect l="-100000" t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CONTROL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358887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REFLECTIONS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RECOGNIZE HER/HIS MINI-SUCCESSES SO </a:t>
            </a:r>
          </a:p>
          <a:p>
            <a:pPr marL="0" indent="0">
              <a:buNone/>
            </a:pPr>
            <a:r>
              <a:rPr lang="en-US" dirty="0" smtClean="0"/>
              <a:t>HE/SHE CAN BELIEVE THAT SHE/HE CAN SUCCEED?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HELP A CHILD THINK ABOUT HIS/HER FUTURE BY </a:t>
            </a:r>
          </a:p>
          <a:p>
            <a:pPr marL="0" indent="0">
              <a:buNone/>
            </a:pPr>
            <a:r>
              <a:rPr lang="en-US" dirty="0" smtClean="0"/>
              <a:t>TAKING ONE STEP AT A TIME?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HOW DO YOU MODEL CONTROL IN YOUR OWN LIFE?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006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9933"/>
                </a:solidFill>
              </a:rPr>
              <a:t>E</a:t>
            </a:r>
            <a:r>
              <a:rPr lang="en-US" b="1" dirty="0" smtClean="0">
                <a:solidFill>
                  <a:srgbClr val="F4EE00"/>
                </a:solidFill>
              </a:rPr>
              <a:t>SI</a:t>
            </a:r>
            <a:r>
              <a:rPr lang="en-US" b="1" dirty="0" smtClean="0">
                <a:solidFill>
                  <a:srgbClr val="00B050"/>
                </a:solidFill>
              </a:rPr>
              <a:t>LI</a:t>
            </a:r>
            <a:r>
              <a:rPr lang="en-US" b="1" dirty="0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7030A0"/>
                </a:solidFill>
              </a:rPr>
              <a:t>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ARE YOU GOING TO DO TO SUPPORT A CHILD IN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BEING COMPETENT?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HAVING CONFIDENCE?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BEING CONNECTED?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DEMONSTRATING CHARACTER?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MAKING A CONTRIBUTION?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 APPROPRIATELY?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EXERCISING CONTROL?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768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9933"/>
                </a:solidFill>
              </a:rPr>
              <a:t>E</a:t>
            </a:r>
            <a:r>
              <a:rPr lang="en-US" b="1" dirty="0" smtClean="0">
                <a:solidFill>
                  <a:srgbClr val="F4EE00"/>
                </a:solidFill>
              </a:rPr>
              <a:t>SI</a:t>
            </a:r>
            <a:r>
              <a:rPr lang="en-US" b="1" dirty="0" smtClean="0">
                <a:solidFill>
                  <a:srgbClr val="00B050"/>
                </a:solidFill>
              </a:rPr>
              <a:t>LI</a:t>
            </a:r>
            <a:r>
              <a:rPr lang="en-US" b="1" dirty="0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7030A0"/>
                </a:solidFill>
              </a:rPr>
              <a:t>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ARE YOU GOING TO DO TO SUPPORT A CHILD IN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BEING COMPETENT?</a:t>
            </a:r>
          </a:p>
          <a:p>
            <a:pPr marL="0" indent="0">
              <a:buNone/>
            </a:pPr>
            <a:r>
              <a:rPr lang="en-US" dirty="0" smtClean="0"/>
              <a:t>HAVING CONFIDENCE?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BEING CONNECTED?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DEMONSTRATING CHARACTER?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MAKING A CONTRIBUTION?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 APPROPRIATELY?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EXERCISING CONTROL?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63263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9933"/>
                </a:solidFill>
              </a:rPr>
              <a:t>E</a:t>
            </a:r>
            <a:r>
              <a:rPr lang="en-US" b="1" dirty="0" smtClean="0">
                <a:solidFill>
                  <a:srgbClr val="F4EE00"/>
                </a:solidFill>
              </a:rPr>
              <a:t>SI</a:t>
            </a:r>
            <a:r>
              <a:rPr lang="en-US" b="1" dirty="0" smtClean="0">
                <a:solidFill>
                  <a:srgbClr val="00B050"/>
                </a:solidFill>
              </a:rPr>
              <a:t>LI</a:t>
            </a:r>
            <a:r>
              <a:rPr lang="en-US" b="1" dirty="0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7030A0"/>
                </a:solidFill>
              </a:rPr>
              <a:t>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ARE YOU GOING TO DO TO SUPPORT A CHILD IN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BEING COMPETENT?</a:t>
            </a:r>
          </a:p>
          <a:p>
            <a:pPr marL="0" indent="0">
              <a:buNone/>
            </a:pPr>
            <a:r>
              <a:rPr lang="en-US" dirty="0" smtClean="0"/>
              <a:t>HAVING CONFIDENCE?</a:t>
            </a:r>
          </a:p>
          <a:p>
            <a:pPr marL="0" indent="0">
              <a:buNone/>
            </a:pPr>
            <a:r>
              <a:rPr lang="en-US" dirty="0" smtClean="0"/>
              <a:t>BEING CONNECTED?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DEMONSTRATING CHARACTER?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MAKING A CONTRIBUTION?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 APPROPRIATELY?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EXERCISING CONTROL?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0828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DOMAINS OF CHILD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201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SOCIAL</a:t>
            </a:r>
            <a:r>
              <a:rPr lang="en-US" dirty="0" smtClean="0"/>
              <a:t> – opportunities for learning socially desirable behaviors as well as </a:t>
            </a:r>
          </a:p>
          <a:p>
            <a:pPr marL="0" indent="0">
              <a:buNone/>
            </a:pPr>
            <a:r>
              <a:rPr lang="en-US" dirty="0" smtClean="0"/>
              <a:t>social skills such as empathy, respect, cooperation, and understanding the </a:t>
            </a:r>
          </a:p>
          <a:p>
            <a:pPr marL="0" indent="0">
              <a:buNone/>
            </a:pPr>
            <a:r>
              <a:rPr lang="en-US" dirty="0" smtClean="0"/>
              <a:t>rights of self and others;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EMOTIONAL</a:t>
            </a:r>
            <a:r>
              <a:rPr lang="en-US" dirty="0" smtClean="0"/>
              <a:t> – in the context of a safe environment, how we cope with and </a:t>
            </a:r>
          </a:p>
          <a:p>
            <a:pPr marL="0" indent="0">
              <a:buNone/>
            </a:pPr>
            <a:r>
              <a:rPr lang="en-US" dirty="0" smtClean="0"/>
              <a:t>express our emotions in appropriate ways and where a positive sense of self </a:t>
            </a:r>
          </a:p>
          <a:p>
            <a:pPr marL="0" indent="0">
              <a:buNone/>
            </a:pPr>
            <a:r>
              <a:rPr lang="en-US" dirty="0" smtClean="0"/>
              <a:t>and character occur;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CREATIVE</a:t>
            </a:r>
            <a:r>
              <a:rPr lang="en-US" dirty="0" smtClean="0">
                <a:solidFill>
                  <a:schemeClr val="bg1"/>
                </a:solidFill>
              </a:rPr>
              <a:t> – enhancing self-esteem and a feeling of self-worth through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opportunities to express ideas and emotions with the use of free-form 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materials, open-ended experiences, and non-traditional thinking;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44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9933"/>
                </a:solidFill>
              </a:rPr>
              <a:t>E</a:t>
            </a:r>
            <a:r>
              <a:rPr lang="en-US" b="1" dirty="0" smtClean="0">
                <a:solidFill>
                  <a:srgbClr val="F4EE00"/>
                </a:solidFill>
              </a:rPr>
              <a:t>SI</a:t>
            </a:r>
            <a:r>
              <a:rPr lang="en-US" b="1" dirty="0" smtClean="0">
                <a:solidFill>
                  <a:srgbClr val="00B050"/>
                </a:solidFill>
              </a:rPr>
              <a:t>LI</a:t>
            </a:r>
            <a:r>
              <a:rPr lang="en-US" b="1" dirty="0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7030A0"/>
                </a:solidFill>
              </a:rPr>
              <a:t>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ARE YOU GOING TO DO TO SUPPORT A CHILD IN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BEING COMPETENT?</a:t>
            </a:r>
          </a:p>
          <a:p>
            <a:pPr marL="0" indent="0">
              <a:buNone/>
            </a:pPr>
            <a:r>
              <a:rPr lang="en-US" dirty="0" smtClean="0"/>
              <a:t>HAVING CONFIDENCE?</a:t>
            </a:r>
          </a:p>
          <a:p>
            <a:pPr marL="0" indent="0">
              <a:buNone/>
            </a:pPr>
            <a:r>
              <a:rPr lang="en-US" dirty="0" smtClean="0"/>
              <a:t>BEING CONNECTED?</a:t>
            </a:r>
          </a:p>
          <a:p>
            <a:pPr marL="0" indent="0">
              <a:buNone/>
            </a:pPr>
            <a:r>
              <a:rPr lang="en-US" dirty="0" smtClean="0"/>
              <a:t>DEMONSTRATING CHARACTER?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MAKING A CONTRIBUTION?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 APPROPRIATELY?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EXERCISING CONTROL?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1260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9933"/>
                </a:solidFill>
              </a:rPr>
              <a:t>E</a:t>
            </a:r>
            <a:r>
              <a:rPr lang="en-US" b="1" dirty="0" smtClean="0">
                <a:solidFill>
                  <a:srgbClr val="F4EE00"/>
                </a:solidFill>
              </a:rPr>
              <a:t>SI</a:t>
            </a:r>
            <a:r>
              <a:rPr lang="en-US" b="1" dirty="0" smtClean="0">
                <a:solidFill>
                  <a:srgbClr val="00B050"/>
                </a:solidFill>
              </a:rPr>
              <a:t>LI</a:t>
            </a:r>
            <a:r>
              <a:rPr lang="en-US" b="1" dirty="0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7030A0"/>
                </a:solidFill>
              </a:rPr>
              <a:t>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ARE YOU GOING TO DO TO SUPPORT A CHILD IN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BEING COMPETENT?</a:t>
            </a:r>
          </a:p>
          <a:p>
            <a:pPr marL="0" indent="0">
              <a:buNone/>
            </a:pPr>
            <a:r>
              <a:rPr lang="en-US" dirty="0" smtClean="0"/>
              <a:t>HAVING CONFIDENCE?</a:t>
            </a:r>
          </a:p>
          <a:p>
            <a:pPr marL="0" indent="0">
              <a:buNone/>
            </a:pPr>
            <a:r>
              <a:rPr lang="en-US" dirty="0" smtClean="0"/>
              <a:t>BEING CONNECTED?</a:t>
            </a:r>
          </a:p>
          <a:p>
            <a:pPr marL="0" indent="0">
              <a:buNone/>
            </a:pPr>
            <a:r>
              <a:rPr lang="en-US" dirty="0" smtClean="0"/>
              <a:t>DEMONSTRATING CHARACTER?</a:t>
            </a:r>
          </a:p>
          <a:p>
            <a:pPr marL="0" indent="0">
              <a:buNone/>
            </a:pPr>
            <a:r>
              <a:rPr lang="en-US" dirty="0" smtClean="0"/>
              <a:t>MAKING A CONTRIBUTION?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COPING APPROPRIATELY?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EXERCISING CONTROL?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4571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9933"/>
                </a:solidFill>
              </a:rPr>
              <a:t>E</a:t>
            </a:r>
            <a:r>
              <a:rPr lang="en-US" b="1" dirty="0" smtClean="0">
                <a:solidFill>
                  <a:srgbClr val="F4EE00"/>
                </a:solidFill>
              </a:rPr>
              <a:t>SI</a:t>
            </a:r>
            <a:r>
              <a:rPr lang="en-US" b="1" dirty="0" smtClean="0">
                <a:solidFill>
                  <a:srgbClr val="00B050"/>
                </a:solidFill>
              </a:rPr>
              <a:t>LI</a:t>
            </a:r>
            <a:r>
              <a:rPr lang="en-US" b="1" dirty="0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7030A0"/>
                </a:solidFill>
              </a:rPr>
              <a:t>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ARE YOU GOING TO DO TO SUPPORT A CHILD IN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BEING COMPETENT?</a:t>
            </a:r>
          </a:p>
          <a:p>
            <a:pPr marL="0" indent="0">
              <a:buNone/>
            </a:pPr>
            <a:r>
              <a:rPr lang="en-US" dirty="0" smtClean="0"/>
              <a:t>HAVING CONFIDENCE?</a:t>
            </a:r>
          </a:p>
          <a:p>
            <a:pPr marL="0" indent="0">
              <a:buNone/>
            </a:pPr>
            <a:r>
              <a:rPr lang="en-US" dirty="0" smtClean="0"/>
              <a:t>BEING CONNECTED?</a:t>
            </a:r>
          </a:p>
          <a:p>
            <a:pPr marL="0" indent="0">
              <a:buNone/>
            </a:pPr>
            <a:r>
              <a:rPr lang="en-US" dirty="0" smtClean="0"/>
              <a:t>DEMONSTRATING CHARACTER?</a:t>
            </a:r>
          </a:p>
          <a:p>
            <a:pPr marL="0" indent="0">
              <a:buNone/>
            </a:pPr>
            <a:r>
              <a:rPr lang="en-US" dirty="0" smtClean="0"/>
              <a:t>MAKING A CONTRIBUTION?</a:t>
            </a:r>
          </a:p>
          <a:p>
            <a:pPr marL="0" indent="0">
              <a:buNone/>
            </a:pPr>
            <a:r>
              <a:rPr lang="en-US" dirty="0" smtClean="0"/>
              <a:t>COPING APPROPRIATELY?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EXERCISING CONTROL?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8481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R</a:t>
            </a:r>
            <a:r>
              <a:rPr lang="en-US" b="1" dirty="0" smtClean="0">
                <a:solidFill>
                  <a:srgbClr val="FF9933"/>
                </a:solidFill>
              </a:rPr>
              <a:t>E</a:t>
            </a:r>
            <a:r>
              <a:rPr lang="en-US" b="1" dirty="0" smtClean="0">
                <a:solidFill>
                  <a:srgbClr val="F4EE00"/>
                </a:solidFill>
              </a:rPr>
              <a:t>SI</a:t>
            </a:r>
            <a:r>
              <a:rPr lang="en-US" b="1" dirty="0" smtClean="0">
                <a:solidFill>
                  <a:srgbClr val="00B050"/>
                </a:solidFill>
              </a:rPr>
              <a:t>LI</a:t>
            </a:r>
            <a:r>
              <a:rPr lang="en-US" b="1" dirty="0" smtClean="0">
                <a:solidFill>
                  <a:srgbClr val="0070C0"/>
                </a:solidFill>
              </a:rPr>
              <a:t>EN</a:t>
            </a:r>
            <a:r>
              <a:rPr lang="en-US" b="1" dirty="0" smtClean="0">
                <a:solidFill>
                  <a:srgbClr val="002060"/>
                </a:solidFill>
              </a:rPr>
              <a:t>C</a:t>
            </a:r>
            <a:r>
              <a:rPr lang="en-US" b="1" dirty="0" smtClean="0">
                <a:solidFill>
                  <a:srgbClr val="7030A0"/>
                </a:solidFill>
              </a:rPr>
              <a:t>E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WHAT ARE YOU GOING TO DO TO SUPPORT A CHILD IN –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BEING COMPETENT?</a:t>
            </a:r>
          </a:p>
          <a:p>
            <a:pPr marL="0" indent="0">
              <a:buNone/>
            </a:pPr>
            <a:r>
              <a:rPr lang="en-US" dirty="0" smtClean="0"/>
              <a:t>HAVING CONFIDENCE?</a:t>
            </a:r>
          </a:p>
          <a:p>
            <a:pPr marL="0" indent="0">
              <a:buNone/>
            </a:pPr>
            <a:r>
              <a:rPr lang="en-US" dirty="0" smtClean="0"/>
              <a:t>BEING CONNECTED?</a:t>
            </a:r>
          </a:p>
          <a:p>
            <a:pPr marL="0" indent="0">
              <a:buNone/>
            </a:pPr>
            <a:r>
              <a:rPr lang="en-US" dirty="0" smtClean="0"/>
              <a:t>DEMONSTRATING CHARACTER?</a:t>
            </a:r>
          </a:p>
          <a:p>
            <a:pPr marL="0" indent="0">
              <a:buNone/>
            </a:pPr>
            <a:r>
              <a:rPr lang="en-US" dirty="0" smtClean="0"/>
              <a:t>MAKING A CONTRIBUTION?</a:t>
            </a:r>
          </a:p>
          <a:p>
            <a:pPr marL="0" indent="0">
              <a:buNone/>
            </a:pPr>
            <a:r>
              <a:rPr lang="en-US" dirty="0" smtClean="0"/>
              <a:t>COPING APPROPRIATELY?</a:t>
            </a:r>
          </a:p>
          <a:p>
            <a:pPr marL="0" indent="0">
              <a:buNone/>
            </a:pPr>
            <a:r>
              <a:rPr lang="en-US" dirty="0" smtClean="0"/>
              <a:t>EXERCISING CONTROL?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203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IT IS A SIMPLE QUESTION.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marL="0" indent="0" algn="ctr">
              <a:buNone/>
            </a:pPr>
            <a:r>
              <a:rPr lang="en-US" sz="4400" b="1" dirty="0" smtClean="0"/>
              <a:t>WHAT ARE YOU GOING TO DO?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80060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2192000" cy="6492875"/>
          </a:xfrm>
        </p:spPr>
        <p:txBody>
          <a:bodyPr>
            <a:normAutofit/>
          </a:bodyPr>
          <a:lstStyle/>
          <a:p>
            <a:pPr algn="ctr"/>
            <a:r>
              <a:rPr lang="en-US" sz="9600" b="1" dirty="0" smtClean="0"/>
              <a:t>THANK </a:t>
            </a:r>
            <a:r>
              <a:rPr lang="en-US" sz="9600" b="1" dirty="0"/>
              <a:t>YOU!</a:t>
            </a:r>
            <a:br>
              <a:rPr lang="en-US" sz="9600" b="1" dirty="0"/>
            </a:br>
            <a:endParaRPr lang="en-US" sz="9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182562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b="1" dirty="0" smtClean="0"/>
          </a:p>
          <a:p>
            <a:pPr marL="0" indent="0" algn="ctr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58907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b="1" dirty="0" smtClean="0"/>
              <a:t>THE</a:t>
            </a:r>
            <a:r>
              <a:rPr lang="en-US" b="1" dirty="0" smtClean="0"/>
              <a:t> </a:t>
            </a:r>
            <a:r>
              <a:rPr lang="en-US" sz="4400" b="1" dirty="0" smtClean="0"/>
              <a:t>POWER OF RESILIENCE </a:t>
            </a:r>
            <a:r>
              <a:rPr lang="en-US" b="1" dirty="0" smtClean="0"/>
              <a:t>= c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Dr. Kelly Lake</a:t>
            </a:r>
          </a:p>
          <a:p>
            <a:r>
              <a:rPr lang="en-US" dirty="0" smtClean="0"/>
              <a:t>Early Childhood Education Department</a:t>
            </a:r>
          </a:p>
          <a:p>
            <a:r>
              <a:rPr lang="en-US" dirty="0" smtClean="0"/>
              <a:t>Santa Barbara City College</a:t>
            </a:r>
          </a:p>
          <a:p>
            <a:r>
              <a:rPr lang="en-US" dirty="0" smtClean="0"/>
              <a:t>April 13, 2016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540817" y="2613803"/>
            <a:ext cx="5520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latin typeface="+mj-lt"/>
              </a:rPr>
              <a:t>7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490244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DOMAINS OF CHILD DEVELOPMENT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2019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SOCIAL</a:t>
            </a:r>
            <a:r>
              <a:rPr lang="en-US" dirty="0" smtClean="0"/>
              <a:t> – opportunities for learning socially desirable behaviors as well as </a:t>
            </a:r>
          </a:p>
          <a:p>
            <a:pPr marL="0" indent="0">
              <a:buNone/>
            </a:pPr>
            <a:r>
              <a:rPr lang="en-US" dirty="0" smtClean="0"/>
              <a:t>social skills such as empathy, respect, cooperation, and understanding the </a:t>
            </a:r>
          </a:p>
          <a:p>
            <a:pPr marL="0" indent="0">
              <a:buNone/>
            </a:pPr>
            <a:r>
              <a:rPr lang="en-US" dirty="0" smtClean="0"/>
              <a:t>rights of self and others;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EMOTIONAL</a:t>
            </a:r>
            <a:r>
              <a:rPr lang="en-US" dirty="0" smtClean="0"/>
              <a:t> – in the context of a safe environment, how we cope with and </a:t>
            </a:r>
          </a:p>
          <a:p>
            <a:pPr marL="0" indent="0">
              <a:buNone/>
            </a:pPr>
            <a:r>
              <a:rPr lang="en-US" dirty="0" smtClean="0"/>
              <a:t>express our emotions in appropriate ways and where a positive sense of self </a:t>
            </a:r>
          </a:p>
          <a:p>
            <a:pPr marL="0" indent="0">
              <a:buNone/>
            </a:pPr>
            <a:r>
              <a:rPr lang="en-US" dirty="0" smtClean="0"/>
              <a:t>and character occur;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b="1" dirty="0" smtClean="0"/>
              <a:t>CREATIVE</a:t>
            </a:r>
            <a:r>
              <a:rPr lang="en-US" dirty="0" smtClean="0"/>
              <a:t> – enhancing self-esteem and a feeling of self-worth through </a:t>
            </a:r>
          </a:p>
          <a:p>
            <a:pPr marL="0" indent="0">
              <a:buNone/>
            </a:pPr>
            <a:r>
              <a:rPr lang="en-US" dirty="0" smtClean="0"/>
              <a:t>opportunities to express ideas and emotions with the use of free-form </a:t>
            </a:r>
          </a:p>
          <a:p>
            <a:pPr marL="0" indent="0">
              <a:buNone/>
            </a:pPr>
            <a:r>
              <a:rPr lang="en-US" dirty="0" smtClean="0"/>
              <a:t>materials, open-ended experiences, and non-traditional thinking;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220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METHODS OF SOCIALIZATION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201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ATTACHMENT</a:t>
            </a:r>
          </a:p>
          <a:p>
            <a:pPr marL="0" indent="0">
              <a:buNone/>
            </a:pPr>
            <a:r>
              <a:rPr lang="en-US" dirty="0" smtClean="0"/>
              <a:t>OBSERVATION AND MODELING</a:t>
            </a:r>
          </a:p>
          <a:p>
            <a:pPr marL="0" indent="0">
              <a:buNone/>
            </a:pPr>
            <a:r>
              <a:rPr lang="en-US" dirty="0" smtClean="0"/>
              <a:t>LEARN BY DOING</a:t>
            </a:r>
          </a:p>
          <a:p>
            <a:pPr marL="0" indent="0">
              <a:buNone/>
            </a:pPr>
            <a:r>
              <a:rPr lang="en-US" dirty="0" smtClean="0"/>
              <a:t>FEEDBACK</a:t>
            </a:r>
          </a:p>
          <a:p>
            <a:pPr marL="0" indent="0">
              <a:buNone/>
            </a:pPr>
            <a:r>
              <a:rPr lang="en-US" dirty="0" smtClean="0"/>
              <a:t>INSTRUCTION AND REASONS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PEER PRESSURE</a:t>
            </a:r>
          </a:p>
          <a:p>
            <a:pPr marL="0" indent="0">
              <a:buNone/>
            </a:pPr>
            <a:r>
              <a:rPr lang="en-US" dirty="0" smtClean="0"/>
              <a:t>CULTURE</a:t>
            </a:r>
          </a:p>
        </p:txBody>
      </p:sp>
    </p:spTree>
    <p:extLst>
      <p:ext uri="{BB962C8B-B14F-4D97-AF65-F5344CB8AC3E}">
        <p14:creationId xmlns:p14="http://schemas.microsoft.com/office/powerpoint/2010/main" val="313778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98000">
                <a:srgbClr val="004890"/>
              </a:gs>
              <a:gs pos="100000">
                <a:srgbClr val="7030A0"/>
              </a:gs>
              <a:gs pos="96000">
                <a:srgbClr val="0070C0"/>
              </a:gs>
              <a:gs pos="94000">
                <a:srgbClr val="00B050"/>
              </a:gs>
              <a:gs pos="92000">
                <a:srgbClr val="FFFF00"/>
              </a:gs>
              <a:gs pos="88000">
                <a:srgbClr val="C00000"/>
              </a:gs>
              <a:gs pos="85000">
                <a:schemeClr val="bg1"/>
              </a:gs>
              <a:gs pos="90000">
                <a:srgbClr val="FF9933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AIMS OF SOCIALIZATION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40201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HAVE A POSITIVE SELF-ESTEEM</a:t>
            </a:r>
          </a:p>
          <a:p>
            <a:pPr marL="0" indent="0">
              <a:buNone/>
            </a:pPr>
            <a:r>
              <a:rPr lang="en-US" dirty="0" smtClean="0"/>
              <a:t>TO DEVELOP A SENSE OF SELF-DISCIPLINE</a:t>
            </a:r>
          </a:p>
          <a:p>
            <a:pPr marL="0" indent="0">
              <a:buNone/>
            </a:pPr>
            <a:r>
              <a:rPr lang="en-US" dirty="0" smtClean="0"/>
              <a:t>TO DEVELOP A SENSE OF PRODUCTIVITY</a:t>
            </a:r>
          </a:p>
          <a:p>
            <a:pPr marL="0" indent="0">
              <a:buNone/>
            </a:pPr>
            <a:r>
              <a:rPr lang="en-US" dirty="0" smtClean="0"/>
              <a:t>TO LEARN SOCIAL ROLES</a:t>
            </a:r>
          </a:p>
          <a:p>
            <a:pPr marL="0" indent="0">
              <a:buNone/>
            </a:pPr>
            <a:r>
              <a:rPr lang="en-US" dirty="0" smtClean="0"/>
              <a:t>TO LEARN SOCIAL RULES</a:t>
            </a:r>
          </a:p>
          <a:p>
            <a:pPr marL="0" indent="0">
              <a:buNone/>
            </a:pPr>
            <a:r>
              <a:rPr lang="en-US" dirty="0" smtClean="0"/>
              <a:t>TO LEARN DEVELOPMENTAL SKILLS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/>
                </a:solidFill>
              </a:rPr>
              <a:t>TO LEARN TO BE RESILIENT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5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2672</Words>
  <Application>Microsoft Macintosh PowerPoint</Application>
  <PresentationFormat>Custom</PresentationFormat>
  <Paragraphs>562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Office Theme</vt:lpstr>
      <vt:lpstr>THE POWER OF RESILIENCE = c</vt:lpstr>
      <vt:lpstr>DOMAINS OF CHILD DEVELOPMENT</vt:lpstr>
      <vt:lpstr>DOMAINS OF CHILD DEVELOPMENT</vt:lpstr>
      <vt:lpstr>DOMAINS OF CHILD DEVELOPMENT</vt:lpstr>
      <vt:lpstr>DOMAINS OF CHILD DEVELOPMENT</vt:lpstr>
      <vt:lpstr>DOMAINS OF CHILD DEVELOPMENT</vt:lpstr>
      <vt:lpstr>DOMAINS OF CHILD DEVELOPMENT</vt:lpstr>
      <vt:lpstr>METHODS OF SOCIALIZATION</vt:lpstr>
      <vt:lpstr>AIMS OF SOCIALIZATION</vt:lpstr>
      <vt:lpstr>AIMS OF SOCIALIZATION</vt:lpstr>
      <vt:lpstr>RESILIENCE - DEFINITION</vt:lpstr>
      <vt:lpstr>RESILIENCE - DEFINITION</vt:lpstr>
      <vt:lpstr>RESILIENCE - DEFINITION</vt:lpstr>
      <vt:lpstr>RESILIENCE - DEFINITION</vt:lpstr>
      <vt:lpstr>RESILIENCE - COMPONENTS</vt:lpstr>
      <vt:lpstr>RESILIENCE - COMPONENTS</vt:lpstr>
      <vt:lpstr>RESILIENCE - COMPONENTS</vt:lpstr>
      <vt:lpstr>RESILIENCE - COMPONENTS</vt:lpstr>
      <vt:lpstr>RESILIENCE - COMPONENTS</vt:lpstr>
      <vt:lpstr>RESILIENCE - COMPONENTS</vt:lpstr>
      <vt:lpstr>RESILIENCE - COMPONENTS</vt:lpstr>
      <vt:lpstr>COMPETENCE</vt:lpstr>
      <vt:lpstr>COMPETENCE</vt:lpstr>
      <vt:lpstr>COMPETENCE</vt:lpstr>
      <vt:lpstr>COMPETENCE</vt:lpstr>
      <vt:lpstr>COMPETENCE</vt:lpstr>
      <vt:lpstr>CONFIDENCE</vt:lpstr>
      <vt:lpstr>CONFIDENCE</vt:lpstr>
      <vt:lpstr>CONFIDENCE</vt:lpstr>
      <vt:lpstr>CONFIDENCE</vt:lpstr>
      <vt:lpstr>CONFIDENCE</vt:lpstr>
      <vt:lpstr>CONNECTION</vt:lpstr>
      <vt:lpstr>CONNECTION</vt:lpstr>
      <vt:lpstr>CONNECTION</vt:lpstr>
      <vt:lpstr>CONNECTION</vt:lpstr>
      <vt:lpstr>CONNECTION</vt:lpstr>
      <vt:lpstr>CHARACTER</vt:lpstr>
      <vt:lpstr>CHARACTER</vt:lpstr>
      <vt:lpstr>CHARACTER</vt:lpstr>
      <vt:lpstr>CHARACTER</vt:lpstr>
      <vt:lpstr>CHARACTER</vt:lpstr>
      <vt:lpstr>CONTRIBUTION</vt:lpstr>
      <vt:lpstr>CONTRIBUTION</vt:lpstr>
      <vt:lpstr>CONTRIBUTION</vt:lpstr>
      <vt:lpstr>CONTRIBUTION</vt:lpstr>
      <vt:lpstr>CONTRIBUTION</vt:lpstr>
      <vt:lpstr>COPING</vt:lpstr>
      <vt:lpstr>COPING</vt:lpstr>
      <vt:lpstr>COPING</vt:lpstr>
      <vt:lpstr>COPING</vt:lpstr>
      <vt:lpstr>COPING</vt:lpstr>
      <vt:lpstr>CONTROL</vt:lpstr>
      <vt:lpstr>CONTROL</vt:lpstr>
      <vt:lpstr>CONTROL</vt:lpstr>
      <vt:lpstr>CONTROL</vt:lpstr>
      <vt:lpstr>CONTROL</vt:lpstr>
      <vt:lpstr>RESILIENCE</vt:lpstr>
      <vt:lpstr>RESILIENCE</vt:lpstr>
      <vt:lpstr>RESILIENCE</vt:lpstr>
      <vt:lpstr>RESILIENCE</vt:lpstr>
      <vt:lpstr>RESILIENCE</vt:lpstr>
      <vt:lpstr>RESILIENCE</vt:lpstr>
      <vt:lpstr>RESILIENCE</vt:lpstr>
      <vt:lpstr>IT IS A SIMPLE QUESTION.</vt:lpstr>
      <vt:lpstr>THANK YOU! </vt:lpstr>
      <vt:lpstr>THE POWER OF RESILIENCE = c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POWER OF RESILIENCE = c</dc:title>
  <dc:creator>Kelly Lake</dc:creator>
  <cp:lastModifiedBy>Jeff Barnes</cp:lastModifiedBy>
  <cp:revision>13</cp:revision>
  <cp:lastPrinted>2016-01-07T20:14:47Z</cp:lastPrinted>
  <dcterms:modified xsi:type="dcterms:W3CDTF">2016-05-13T20:14:10Z</dcterms:modified>
</cp:coreProperties>
</file>