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4"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2" d="100"/>
          <a:sy n="142" d="100"/>
        </p:scale>
        <p:origin x="-120" y="-15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76ED520-F51B-460C-84BA-C70505001461}" type="datetimeFigureOut">
              <a:rPr lang="en-US" smtClean="0"/>
              <a:t>9/16/15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7768E-EFF4-4CEA-AEA8-AD016CBA6440}" type="slidenum">
              <a:rPr lang="en-US" smtClean="0"/>
              <a:t>‹#›</a:t>
            </a:fld>
            <a:endParaRPr lang="en-US"/>
          </a:p>
        </p:txBody>
      </p:sp>
    </p:spTree>
    <p:extLst>
      <p:ext uri="{BB962C8B-B14F-4D97-AF65-F5344CB8AC3E}">
        <p14:creationId xmlns:p14="http://schemas.microsoft.com/office/powerpoint/2010/main" val="3781154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6ED520-F51B-460C-84BA-C70505001461}" type="datetimeFigureOut">
              <a:rPr lang="en-US" smtClean="0"/>
              <a:t>9/16/15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7768E-EFF4-4CEA-AEA8-AD016CBA6440}" type="slidenum">
              <a:rPr lang="en-US" smtClean="0"/>
              <a:t>‹#›</a:t>
            </a:fld>
            <a:endParaRPr lang="en-US"/>
          </a:p>
        </p:txBody>
      </p:sp>
    </p:spTree>
    <p:extLst>
      <p:ext uri="{BB962C8B-B14F-4D97-AF65-F5344CB8AC3E}">
        <p14:creationId xmlns:p14="http://schemas.microsoft.com/office/powerpoint/2010/main" val="1172161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6ED520-F51B-460C-84BA-C70505001461}" type="datetimeFigureOut">
              <a:rPr lang="en-US" smtClean="0"/>
              <a:t>9/16/15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7768E-EFF4-4CEA-AEA8-AD016CBA6440}" type="slidenum">
              <a:rPr lang="en-US" smtClean="0"/>
              <a:t>‹#›</a:t>
            </a:fld>
            <a:endParaRPr lang="en-US"/>
          </a:p>
        </p:txBody>
      </p:sp>
    </p:spTree>
    <p:extLst>
      <p:ext uri="{BB962C8B-B14F-4D97-AF65-F5344CB8AC3E}">
        <p14:creationId xmlns:p14="http://schemas.microsoft.com/office/powerpoint/2010/main" val="833232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6ED520-F51B-460C-84BA-C70505001461}" type="datetimeFigureOut">
              <a:rPr lang="en-US" smtClean="0"/>
              <a:t>9/16/15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7768E-EFF4-4CEA-AEA8-AD016CBA6440}" type="slidenum">
              <a:rPr lang="en-US" smtClean="0"/>
              <a:t>‹#›</a:t>
            </a:fld>
            <a:endParaRPr lang="en-US"/>
          </a:p>
        </p:txBody>
      </p:sp>
    </p:spTree>
    <p:extLst>
      <p:ext uri="{BB962C8B-B14F-4D97-AF65-F5344CB8AC3E}">
        <p14:creationId xmlns:p14="http://schemas.microsoft.com/office/powerpoint/2010/main" val="3734430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76ED520-F51B-460C-84BA-C70505001461}" type="datetimeFigureOut">
              <a:rPr lang="en-US" smtClean="0"/>
              <a:t>9/16/15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8C7768E-EFF4-4CEA-AEA8-AD016CBA6440}" type="slidenum">
              <a:rPr lang="en-US" smtClean="0"/>
              <a:t>‹#›</a:t>
            </a:fld>
            <a:endParaRPr lang="en-US"/>
          </a:p>
        </p:txBody>
      </p:sp>
    </p:spTree>
    <p:extLst>
      <p:ext uri="{BB962C8B-B14F-4D97-AF65-F5344CB8AC3E}">
        <p14:creationId xmlns:p14="http://schemas.microsoft.com/office/powerpoint/2010/main" val="19202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76ED520-F51B-460C-84BA-C70505001461}" type="datetimeFigureOut">
              <a:rPr lang="en-US" smtClean="0"/>
              <a:t>9/16/15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7768E-EFF4-4CEA-AEA8-AD016CBA6440}" type="slidenum">
              <a:rPr lang="en-US" smtClean="0"/>
              <a:t>‹#›</a:t>
            </a:fld>
            <a:endParaRPr lang="en-US"/>
          </a:p>
        </p:txBody>
      </p:sp>
    </p:spTree>
    <p:extLst>
      <p:ext uri="{BB962C8B-B14F-4D97-AF65-F5344CB8AC3E}">
        <p14:creationId xmlns:p14="http://schemas.microsoft.com/office/powerpoint/2010/main" val="3526289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76ED520-F51B-460C-84BA-C70505001461}" type="datetimeFigureOut">
              <a:rPr lang="en-US" smtClean="0"/>
              <a:t>9/16/15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8C7768E-EFF4-4CEA-AEA8-AD016CBA6440}" type="slidenum">
              <a:rPr lang="en-US" smtClean="0"/>
              <a:t>‹#›</a:t>
            </a:fld>
            <a:endParaRPr lang="en-US"/>
          </a:p>
        </p:txBody>
      </p:sp>
    </p:spTree>
    <p:extLst>
      <p:ext uri="{BB962C8B-B14F-4D97-AF65-F5344CB8AC3E}">
        <p14:creationId xmlns:p14="http://schemas.microsoft.com/office/powerpoint/2010/main" val="2807495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76ED520-F51B-460C-84BA-C70505001461}" type="datetimeFigureOut">
              <a:rPr lang="en-US" smtClean="0"/>
              <a:t>9/16/15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8C7768E-EFF4-4CEA-AEA8-AD016CBA6440}" type="slidenum">
              <a:rPr lang="en-US" smtClean="0"/>
              <a:t>‹#›</a:t>
            </a:fld>
            <a:endParaRPr lang="en-US"/>
          </a:p>
        </p:txBody>
      </p:sp>
    </p:spTree>
    <p:extLst>
      <p:ext uri="{BB962C8B-B14F-4D97-AF65-F5344CB8AC3E}">
        <p14:creationId xmlns:p14="http://schemas.microsoft.com/office/powerpoint/2010/main" val="3838366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6ED520-F51B-460C-84BA-C70505001461}" type="datetimeFigureOut">
              <a:rPr lang="en-US" smtClean="0"/>
              <a:t>9/16/15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8C7768E-EFF4-4CEA-AEA8-AD016CBA6440}" type="slidenum">
              <a:rPr lang="en-US" smtClean="0"/>
              <a:t>‹#›</a:t>
            </a:fld>
            <a:endParaRPr lang="en-US"/>
          </a:p>
        </p:txBody>
      </p:sp>
    </p:spTree>
    <p:extLst>
      <p:ext uri="{BB962C8B-B14F-4D97-AF65-F5344CB8AC3E}">
        <p14:creationId xmlns:p14="http://schemas.microsoft.com/office/powerpoint/2010/main" val="1733981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6ED520-F51B-460C-84BA-C70505001461}" type="datetimeFigureOut">
              <a:rPr lang="en-US" smtClean="0"/>
              <a:t>9/16/15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7768E-EFF4-4CEA-AEA8-AD016CBA6440}" type="slidenum">
              <a:rPr lang="en-US" smtClean="0"/>
              <a:t>‹#›</a:t>
            </a:fld>
            <a:endParaRPr lang="en-US"/>
          </a:p>
        </p:txBody>
      </p:sp>
    </p:spTree>
    <p:extLst>
      <p:ext uri="{BB962C8B-B14F-4D97-AF65-F5344CB8AC3E}">
        <p14:creationId xmlns:p14="http://schemas.microsoft.com/office/powerpoint/2010/main" val="3483282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76ED520-F51B-460C-84BA-C70505001461}" type="datetimeFigureOut">
              <a:rPr lang="en-US" smtClean="0"/>
              <a:t>9/16/15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8C7768E-EFF4-4CEA-AEA8-AD016CBA6440}" type="slidenum">
              <a:rPr lang="en-US" smtClean="0"/>
              <a:t>‹#›</a:t>
            </a:fld>
            <a:endParaRPr lang="en-US"/>
          </a:p>
        </p:txBody>
      </p:sp>
    </p:spTree>
    <p:extLst>
      <p:ext uri="{BB962C8B-B14F-4D97-AF65-F5344CB8AC3E}">
        <p14:creationId xmlns:p14="http://schemas.microsoft.com/office/powerpoint/2010/main" val="8267604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6ED520-F51B-460C-84BA-C70505001461}" type="datetimeFigureOut">
              <a:rPr lang="en-US" smtClean="0"/>
              <a:t>9/16/15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C7768E-EFF4-4CEA-AEA8-AD016CBA6440}" type="slidenum">
              <a:rPr lang="en-US" smtClean="0"/>
              <a:t>‹#›</a:t>
            </a:fld>
            <a:endParaRPr lang="en-US"/>
          </a:p>
        </p:txBody>
      </p:sp>
    </p:spTree>
    <p:extLst>
      <p:ext uri="{BB962C8B-B14F-4D97-AF65-F5344CB8AC3E}">
        <p14:creationId xmlns:p14="http://schemas.microsoft.com/office/powerpoint/2010/main" val="39700231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3352799"/>
          </a:xfrm>
        </p:spPr>
        <p:txBody>
          <a:bodyPr>
            <a:normAutofit fontScale="90000"/>
          </a:bodyPr>
          <a:lstStyle/>
          <a:p>
            <a:r>
              <a:rPr lang="en-US" b="1" dirty="0"/>
              <a:t>Evaluation of the Two Summer Sessions</a:t>
            </a:r>
            <a:r>
              <a:rPr lang="en-US" dirty="0"/>
              <a:t/>
            </a:r>
            <a:br>
              <a:rPr lang="en-US" dirty="0"/>
            </a:br>
            <a:r>
              <a:rPr lang="en-US" dirty="0" smtClean="0"/>
              <a:t/>
            </a:r>
            <a:br>
              <a:rPr lang="en-US" dirty="0" smtClean="0"/>
            </a:br>
            <a:r>
              <a:rPr lang="en-US" dirty="0" smtClean="0"/>
              <a:t>Presented at CPC </a:t>
            </a:r>
            <a:r>
              <a:rPr lang="en-US" dirty="0" smtClean="0"/>
              <a:t/>
            </a:r>
            <a:br>
              <a:rPr lang="en-US" dirty="0" smtClean="0"/>
            </a:br>
            <a:r>
              <a:rPr lang="en-US" smtClean="0"/>
              <a:t>September </a:t>
            </a:r>
            <a:r>
              <a:rPr lang="en-US" smtClean="0"/>
              <a:t>15</a:t>
            </a:r>
            <a:r>
              <a:rPr lang="en-US" smtClean="0"/>
              <a:t>, </a:t>
            </a:r>
            <a:r>
              <a:rPr lang="en-US" smtClean="0"/>
              <a:t>2015</a:t>
            </a:r>
            <a:endParaRPr lang="en-US" dirty="0"/>
          </a:p>
        </p:txBody>
      </p:sp>
    </p:spTree>
    <p:extLst>
      <p:ext uri="{BB962C8B-B14F-4D97-AF65-F5344CB8AC3E}">
        <p14:creationId xmlns:p14="http://schemas.microsoft.com/office/powerpoint/2010/main" val="268172498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024" y="1600200"/>
            <a:ext cx="7467600" cy="2677656"/>
          </a:xfrm>
          <a:prstGeom prst="rect">
            <a:avLst/>
          </a:prstGeom>
        </p:spPr>
        <p:txBody>
          <a:bodyPr wrap="square">
            <a:spAutoFit/>
          </a:bodyPr>
          <a:lstStyle/>
          <a:p>
            <a:pPr marL="457200" indent="-457200">
              <a:buFont typeface="Wingdings" panose="05000000000000000000" pitchFamily="2" charset="2"/>
              <a:buChar char="Ø"/>
            </a:pPr>
            <a:r>
              <a:rPr lang="en-US" sz="2800" b="1" dirty="0"/>
              <a:t>Purpose of the Evaluation</a:t>
            </a:r>
            <a:endParaRPr lang="en-US" sz="2800" dirty="0"/>
          </a:p>
          <a:p>
            <a:pPr marL="457200" indent="-457200">
              <a:buFont typeface="Wingdings" panose="05000000000000000000" pitchFamily="2" charset="2"/>
              <a:buChar char="Ø"/>
            </a:pPr>
            <a:r>
              <a:rPr lang="en-US" sz="2800" b="1" dirty="0"/>
              <a:t>Methods for Conducting the Evaluation</a:t>
            </a:r>
            <a:endParaRPr lang="en-US" sz="2800" dirty="0"/>
          </a:p>
          <a:p>
            <a:pPr marL="914400" lvl="1" indent="-457200">
              <a:buFont typeface="Arial" panose="020B0604020202020204" pitchFamily="34" charset="0"/>
              <a:buChar char="•"/>
            </a:pPr>
            <a:r>
              <a:rPr lang="en-US" sz="2800" b="1" dirty="0"/>
              <a:t>College Enrollment Data</a:t>
            </a:r>
            <a:endParaRPr lang="en-US" sz="2800" dirty="0"/>
          </a:p>
          <a:p>
            <a:pPr marL="914400" lvl="1" indent="-457200">
              <a:buFont typeface="Arial" panose="020B0604020202020204" pitchFamily="34" charset="0"/>
              <a:buChar char="•"/>
            </a:pPr>
            <a:r>
              <a:rPr lang="en-US" sz="2800" b="1" dirty="0"/>
              <a:t>Financial data</a:t>
            </a:r>
            <a:endParaRPr lang="en-US" sz="2800" dirty="0"/>
          </a:p>
          <a:p>
            <a:pPr marL="914400" lvl="1" indent="-457200">
              <a:buFont typeface="Arial" panose="020B0604020202020204" pitchFamily="34" charset="0"/>
              <a:buChar char="•"/>
            </a:pPr>
            <a:r>
              <a:rPr lang="en-US" sz="2800" b="1" dirty="0"/>
              <a:t>Student Survey</a:t>
            </a:r>
            <a:endParaRPr lang="en-US" sz="2800" dirty="0"/>
          </a:p>
          <a:p>
            <a:pPr marL="914400" lvl="1" indent="-457200">
              <a:buFont typeface="Arial" panose="020B0604020202020204" pitchFamily="34" charset="0"/>
              <a:buChar char="•"/>
            </a:pPr>
            <a:r>
              <a:rPr lang="en-US" sz="2800" b="1" dirty="0"/>
              <a:t>Faculty/Staff Survey</a:t>
            </a:r>
            <a:endParaRPr lang="en-US" sz="2800" dirty="0"/>
          </a:p>
        </p:txBody>
      </p:sp>
    </p:spTree>
    <p:extLst>
      <p:ext uri="{BB962C8B-B14F-4D97-AF65-F5344CB8AC3E}">
        <p14:creationId xmlns:p14="http://schemas.microsoft.com/office/powerpoint/2010/main" val="406795436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123390"/>
            <a:ext cx="8915400" cy="6832640"/>
          </a:xfrm>
          <a:prstGeom prst="rect">
            <a:avLst/>
          </a:prstGeom>
        </p:spPr>
        <p:txBody>
          <a:bodyPr wrap="square">
            <a:spAutoFit/>
          </a:bodyPr>
          <a:lstStyle/>
          <a:p>
            <a:pPr algn="ctr"/>
            <a:r>
              <a:rPr lang="en-US" b="1" dirty="0"/>
              <a:t>Summary of Findings on Student Enrollments, Successful Course Completion Rates, and Summer Session- to- Fall Continuation Rates for the 2014 Summer Session vs. Summer Sessions 1 and </a:t>
            </a:r>
            <a:r>
              <a:rPr lang="en-US" b="1" dirty="0" smtClean="0"/>
              <a:t>2</a:t>
            </a:r>
          </a:p>
          <a:p>
            <a:endParaRPr lang="en-US" sz="1200" dirty="0"/>
          </a:p>
          <a:p>
            <a:pPr lvl="0"/>
            <a:r>
              <a:rPr lang="en-US" b="1" dirty="0"/>
              <a:t>Spring-to summer participation rates: higher for two summer </a:t>
            </a:r>
            <a:r>
              <a:rPr lang="en-US" b="1" dirty="0" smtClean="0"/>
              <a:t>sessions.</a:t>
            </a:r>
            <a:endParaRPr lang="en-US" dirty="0"/>
          </a:p>
          <a:p>
            <a:pPr lvl="0"/>
            <a:endParaRPr lang="en-US" sz="1100" b="1" dirty="0" smtClean="0"/>
          </a:p>
          <a:p>
            <a:pPr lvl="0"/>
            <a:r>
              <a:rPr lang="en-US" b="1" dirty="0" smtClean="0"/>
              <a:t>Number </a:t>
            </a:r>
            <a:r>
              <a:rPr lang="en-US" b="1" dirty="0"/>
              <a:t>of students enrolled in the two summer sessions: higher than in 2014 Summer </a:t>
            </a:r>
            <a:r>
              <a:rPr lang="en-US" b="1" dirty="0" smtClean="0"/>
              <a:t>Session.</a:t>
            </a:r>
          </a:p>
          <a:p>
            <a:pPr lvl="0"/>
            <a:endParaRPr lang="en-US" sz="1200" dirty="0"/>
          </a:p>
          <a:p>
            <a:pPr lvl="0"/>
            <a:r>
              <a:rPr lang="en-US" b="1" dirty="0"/>
              <a:t>36.5% enrolled in both summer sessions</a:t>
            </a:r>
            <a:endParaRPr lang="en-US" dirty="0"/>
          </a:p>
          <a:p>
            <a:pPr lvl="0"/>
            <a:r>
              <a:rPr lang="en-US" b="1" dirty="0"/>
              <a:t>Increase of 340 resident FTES plus 15 FTEs in non-resident/international </a:t>
            </a:r>
            <a:r>
              <a:rPr lang="en-US" b="1" dirty="0" smtClean="0"/>
              <a:t>students.</a:t>
            </a:r>
            <a:endParaRPr lang="en-US" dirty="0"/>
          </a:p>
          <a:p>
            <a:pPr lvl="0"/>
            <a:r>
              <a:rPr lang="en-US" b="1" dirty="0"/>
              <a:t>About the same number of Dual Enrollment students in Summer 2014 as in Summer Session </a:t>
            </a:r>
            <a:r>
              <a:rPr lang="en-US" b="1" dirty="0" smtClean="0"/>
              <a:t>2.</a:t>
            </a:r>
          </a:p>
          <a:p>
            <a:pPr lvl="0"/>
            <a:endParaRPr lang="en-US" sz="1200" dirty="0"/>
          </a:p>
          <a:p>
            <a:pPr lvl="0"/>
            <a:r>
              <a:rPr lang="en-US" b="1" dirty="0"/>
              <a:t>Similar successful course completion rates in each of the two summer sessions and in the 2014 Summer Session for all classes, for those offered face-to-face, and those offered totally </a:t>
            </a:r>
            <a:r>
              <a:rPr lang="en-US" b="1" dirty="0" smtClean="0"/>
              <a:t>online.</a:t>
            </a:r>
          </a:p>
          <a:p>
            <a:pPr lvl="0"/>
            <a:endParaRPr lang="en-US" sz="1200" dirty="0"/>
          </a:p>
          <a:p>
            <a:pPr lvl="0"/>
            <a:r>
              <a:rPr lang="en-US" b="1" dirty="0"/>
              <a:t>Course completion rates for students enrolled in both summer sessions were slightly higher in Summer Session 1 than in Summer Session 2 and in line with overall completion rates in summer classes</a:t>
            </a:r>
            <a:r>
              <a:rPr lang="en-US" b="1" dirty="0" smtClean="0"/>
              <a:t>.</a:t>
            </a:r>
          </a:p>
          <a:p>
            <a:pPr lvl="0"/>
            <a:endParaRPr lang="en-US" sz="1200" dirty="0"/>
          </a:p>
          <a:p>
            <a:pPr lvl="0"/>
            <a:r>
              <a:rPr lang="en-US" b="1" dirty="0"/>
              <a:t>Achieved 87% of goal for resident FTES; +9.8% for Summer session 1 and -25.4% from Summer Session 2 </a:t>
            </a:r>
            <a:r>
              <a:rPr lang="en-US" b="1" dirty="0" smtClean="0"/>
              <a:t>goal.</a:t>
            </a:r>
          </a:p>
          <a:p>
            <a:pPr lvl="0"/>
            <a:endParaRPr lang="en-US" dirty="0"/>
          </a:p>
          <a:p>
            <a:pPr lvl="0"/>
            <a:r>
              <a:rPr lang="en-US" b="1" dirty="0"/>
              <a:t>Summer Session 1 FTES enabled the college to get off stability and capture 60 growth </a:t>
            </a:r>
            <a:r>
              <a:rPr lang="en-US" b="1" dirty="0" smtClean="0"/>
              <a:t>FTES.</a:t>
            </a:r>
            <a:endParaRPr lang="en-US" dirty="0"/>
          </a:p>
        </p:txBody>
      </p:sp>
    </p:spTree>
    <p:extLst>
      <p:ext uri="{BB962C8B-B14F-4D97-AF65-F5344CB8AC3E}">
        <p14:creationId xmlns:p14="http://schemas.microsoft.com/office/powerpoint/2010/main" val="2487242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381000"/>
            <a:ext cx="8763000" cy="5078313"/>
          </a:xfrm>
          <a:prstGeom prst="rect">
            <a:avLst/>
          </a:prstGeom>
        </p:spPr>
        <p:txBody>
          <a:bodyPr wrap="square">
            <a:spAutoFit/>
          </a:bodyPr>
          <a:lstStyle/>
          <a:p>
            <a:pPr algn="ctr"/>
            <a:r>
              <a:rPr lang="en-US" b="1" dirty="0"/>
              <a:t>Effect of Student Summer Sessions on the College’s Budget </a:t>
            </a:r>
            <a:endParaRPr lang="en-US" b="1" dirty="0" smtClean="0"/>
          </a:p>
          <a:p>
            <a:endParaRPr lang="en-US" dirty="0"/>
          </a:p>
          <a:p>
            <a:pPr lvl="0"/>
            <a:r>
              <a:rPr lang="en-US" b="1" dirty="0"/>
              <a:t>The college would have lost $3,214,000 without offering two summer sessions as a result of not getting off stability funding and in not capturing the 60 growth </a:t>
            </a:r>
            <a:r>
              <a:rPr lang="en-US" b="1" dirty="0" smtClean="0"/>
              <a:t>FTES.</a:t>
            </a:r>
          </a:p>
          <a:p>
            <a:pPr lvl="0"/>
            <a:endParaRPr lang="en-US" dirty="0"/>
          </a:p>
          <a:p>
            <a:pPr lvl="0"/>
            <a:r>
              <a:rPr lang="en-US" b="1" dirty="0"/>
              <a:t>The college received an additional $748,318 in state funding in 2015-16 in categorically funded items that are based entirely or in part on resident </a:t>
            </a:r>
            <a:r>
              <a:rPr lang="en-US" b="1" dirty="0" smtClean="0"/>
              <a:t>FTES.</a:t>
            </a:r>
          </a:p>
          <a:p>
            <a:pPr lvl="0"/>
            <a:endParaRPr lang="en-US" dirty="0"/>
          </a:p>
          <a:p>
            <a:pPr lvl="0"/>
            <a:r>
              <a:rPr lang="en-US" b="1" dirty="0"/>
              <a:t>The college’s funding for last year and this year is $3,962,700 higher as a result of being able to apply the FTES from Summer Session 1 to its 2014-15 FTES</a:t>
            </a:r>
            <a:r>
              <a:rPr lang="en-US" b="1" dirty="0" smtClean="0"/>
              <a:t>.</a:t>
            </a:r>
          </a:p>
          <a:p>
            <a:pPr lvl="0"/>
            <a:endParaRPr lang="en-US" dirty="0"/>
          </a:p>
          <a:p>
            <a:pPr lvl="0"/>
            <a:r>
              <a:rPr lang="en-US" b="1" dirty="0"/>
              <a:t>College removed from stability funding in 2014-15 which enables it to go back on stability funding in 2016-17 if needed. </a:t>
            </a:r>
            <a:endParaRPr lang="en-US" b="1" dirty="0" smtClean="0"/>
          </a:p>
          <a:p>
            <a:pPr lvl="0"/>
            <a:endParaRPr lang="en-US" dirty="0"/>
          </a:p>
          <a:p>
            <a:pPr lvl="0"/>
            <a:r>
              <a:rPr lang="en-US" b="1" dirty="0"/>
              <a:t>Had the college remained on stability funding for this year, given the 3-4% decline in credit resident student enrollments this fall, it would have entered the second year of stability funding (loss of  50% of the difference in its base FTES funding for 2015-16 and actual FTES generated in 2015-16).</a:t>
            </a:r>
            <a:endParaRPr lang="en-US" dirty="0"/>
          </a:p>
        </p:txBody>
      </p:sp>
    </p:spTree>
    <p:extLst>
      <p:ext uri="{BB962C8B-B14F-4D97-AF65-F5344CB8AC3E}">
        <p14:creationId xmlns:p14="http://schemas.microsoft.com/office/powerpoint/2010/main" val="156624418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6164" y="838200"/>
            <a:ext cx="8534400" cy="4801314"/>
          </a:xfrm>
          <a:prstGeom prst="rect">
            <a:avLst/>
          </a:prstGeom>
        </p:spPr>
        <p:txBody>
          <a:bodyPr wrap="square">
            <a:spAutoFit/>
          </a:bodyPr>
          <a:lstStyle/>
          <a:p>
            <a:pPr algn="ctr"/>
            <a:r>
              <a:rPr lang="en-US" b="1" dirty="0"/>
              <a:t>Did Offering Two Summer Sessions Effect Fall Enrollments? </a:t>
            </a:r>
            <a:r>
              <a:rPr lang="en-US" b="1" dirty="0" smtClean="0"/>
              <a:t>No</a:t>
            </a:r>
          </a:p>
          <a:p>
            <a:endParaRPr lang="en-US" dirty="0"/>
          </a:p>
          <a:p>
            <a:pPr lvl="0"/>
            <a:r>
              <a:rPr lang="en-US" b="1" dirty="0"/>
              <a:t>Higher percentage of student who enrolled in both summer sessions returned to the college in the following fall semester than those in the 2014 summer session. </a:t>
            </a:r>
            <a:endParaRPr lang="en-US" dirty="0"/>
          </a:p>
          <a:p>
            <a:pPr lvl="0"/>
            <a:endParaRPr lang="en-US" b="1" dirty="0" smtClean="0"/>
          </a:p>
          <a:p>
            <a:pPr lvl="0"/>
            <a:r>
              <a:rPr lang="en-US" b="1" dirty="0" smtClean="0"/>
              <a:t>About </a:t>
            </a:r>
            <a:r>
              <a:rPr lang="en-US" b="1" dirty="0"/>
              <a:t>the same percentage of students enrolled in either Summer Session 1 or Summer Session 2 enrolled in fall compared to the 2014 Summer Session</a:t>
            </a:r>
            <a:r>
              <a:rPr lang="en-US" b="1" dirty="0" smtClean="0"/>
              <a:t>.</a:t>
            </a:r>
          </a:p>
          <a:p>
            <a:pPr lvl="0"/>
            <a:endParaRPr lang="en-US" dirty="0"/>
          </a:p>
          <a:p>
            <a:pPr lvl="0"/>
            <a:r>
              <a:rPr lang="en-US" b="1" dirty="0"/>
              <a:t>Decline in the 2015 fall enrollments occurred among resident non-Dual Enrollment students 19 years of age or younger (-4.2%; 208 students). </a:t>
            </a:r>
            <a:endParaRPr lang="en-US" b="1" dirty="0" smtClean="0"/>
          </a:p>
          <a:p>
            <a:pPr lvl="0"/>
            <a:endParaRPr lang="en-US" dirty="0"/>
          </a:p>
          <a:p>
            <a:pPr lvl="0"/>
            <a:r>
              <a:rPr lang="en-US" b="1" dirty="0"/>
              <a:t>The largest decline in fall enrollments (excluding Dual Enrollment students) was among out-of-area California resident (-5.2%; 492 students) and international students (-7.3%; 177 students</a:t>
            </a:r>
            <a:r>
              <a:rPr lang="en-US" b="1" dirty="0" smtClean="0"/>
              <a:t>).</a:t>
            </a:r>
          </a:p>
          <a:p>
            <a:pPr lvl="0"/>
            <a:endParaRPr lang="en-US" dirty="0"/>
          </a:p>
          <a:p>
            <a:pPr lvl="0"/>
            <a:r>
              <a:rPr lang="en-US" b="1" dirty="0"/>
              <a:t>Second year decline in 19 or younger and in out-of-area resident students enrolled in the fall semester. </a:t>
            </a:r>
            <a:endParaRPr lang="en-US" dirty="0"/>
          </a:p>
        </p:txBody>
      </p:sp>
    </p:spTree>
    <p:extLst>
      <p:ext uri="{BB962C8B-B14F-4D97-AF65-F5344CB8AC3E}">
        <p14:creationId xmlns:p14="http://schemas.microsoft.com/office/powerpoint/2010/main" val="165371090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228600"/>
            <a:ext cx="8686800" cy="4216539"/>
          </a:xfrm>
          <a:prstGeom prst="rect">
            <a:avLst/>
          </a:prstGeom>
        </p:spPr>
        <p:txBody>
          <a:bodyPr wrap="square">
            <a:spAutoFit/>
          </a:bodyPr>
          <a:lstStyle/>
          <a:p>
            <a:pPr algn="ctr"/>
            <a:r>
              <a:rPr lang="en-US" b="1" dirty="0" smtClean="0"/>
              <a:t>Student Survey</a:t>
            </a:r>
          </a:p>
          <a:p>
            <a:endParaRPr lang="en-US" sz="1100" dirty="0" smtClean="0"/>
          </a:p>
          <a:p>
            <a:pPr lvl="0"/>
            <a:r>
              <a:rPr lang="en-US" b="1" dirty="0" smtClean="0"/>
              <a:t>25% response rate-surveys received from 2,265 students.</a:t>
            </a:r>
          </a:p>
          <a:p>
            <a:pPr lvl="0"/>
            <a:endParaRPr lang="en-US" sz="1200" dirty="0" smtClean="0"/>
          </a:p>
          <a:p>
            <a:pPr lvl="0"/>
            <a:r>
              <a:rPr lang="en-US" b="1" dirty="0" smtClean="0"/>
              <a:t>The most frequent student comments were in support of offering two summer sessions.</a:t>
            </a:r>
          </a:p>
          <a:p>
            <a:pPr lvl="0"/>
            <a:endParaRPr lang="en-US" dirty="0" smtClean="0"/>
          </a:p>
          <a:p>
            <a:pPr lvl="0"/>
            <a:r>
              <a:rPr lang="en-US" b="1" dirty="0" smtClean="0"/>
              <a:t>81% of the respondents stated that the courses they wanted to take in Summer 1 were either not offered or were full; 83.5% said the same for Summer Session 2.</a:t>
            </a:r>
            <a:endParaRPr lang="en-US" dirty="0" smtClean="0"/>
          </a:p>
          <a:p>
            <a:pPr lvl="0"/>
            <a:endParaRPr lang="en-US" b="1" dirty="0" smtClean="0"/>
          </a:p>
          <a:p>
            <a:pPr lvl="0"/>
            <a:r>
              <a:rPr lang="en-US" b="1" dirty="0" smtClean="0"/>
              <a:t>Had the online classes students enrolled in in Summer Session 1 not been offered, 28% of the online students and 18% of those in classroom based classes said they would have taken the courses at another institution.</a:t>
            </a:r>
          </a:p>
          <a:p>
            <a:pPr lvl="0"/>
            <a:endParaRPr lang="en-US" sz="1100" dirty="0" smtClean="0"/>
          </a:p>
          <a:p>
            <a:pPr lvl="0"/>
            <a:r>
              <a:rPr lang="en-US" b="1" dirty="0" smtClean="0"/>
              <a:t>For each summer session, courses students could not access included ones in biology, business, chemistry, communications, economics, Early Childhood Education, Health Information Systems, history, political science, math, and physics.</a:t>
            </a:r>
            <a:endParaRPr lang="en-US" dirty="0" smtClean="0"/>
          </a:p>
        </p:txBody>
      </p:sp>
    </p:spTree>
    <p:extLst>
      <p:ext uri="{BB962C8B-B14F-4D97-AF65-F5344CB8AC3E}">
        <p14:creationId xmlns:p14="http://schemas.microsoft.com/office/powerpoint/2010/main" val="268933129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914400"/>
            <a:ext cx="8153400" cy="4878259"/>
          </a:xfrm>
          <a:prstGeom prst="rect">
            <a:avLst/>
          </a:prstGeom>
        </p:spPr>
        <p:txBody>
          <a:bodyPr wrap="square">
            <a:spAutoFit/>
          </a:bodyPr>
          <a:lstStyle/>
          <a:p>
            <a:pPr algn="ctr"/>
            <a:endParaRPr lang="en-US" b="1" dirty="0"/>
          </a:p>
          <a:p>
            <a:pPr algn="ctr"/>
            <a:r>
              <a:rPr lang="en-US" b="1" dirty="0"/>
              <a:t>Faculty/Staff Survey </a:t>
            </a:r>
          </a:p>
          <a:p>
            <a:endParaRPr lang="en-US" sz="1100" dirty="0"/>
          </a:p>
          <a:p>
            <a:pPr lvl="0"/>
            <a:r>
              <a:rPr lang="en-US" b="1" dirty="0"/>
              <a:t>531 responses to the survey: mostly open ended </a:t>
            </a:r>
            <a:r>
              <a:rPr lang="en-US" b="1" dirty="0" smtClean="0"/>
              <a:t>items.</a:t>
            </a:r>
          </a:p>
          <a:p>
            <a:pPr lvl="0"/>
            <a:endParaRPr lang="en-US" dirty="0"/>
          </a:p>
          <a:p>
            <a:pPr lvl="0"/>
            <a:r>
              <a:rPr lang="en-US" b="1" dirty="0"/>
              <a:t>The highest degree of support for continuing to offer two summer sessions were among faculty who taught classes in one or both summer session, adjunct faculty, full-time faculty and department chairs</a:t>
            </a:r>
            <a:r>
              <a:rPr lang="en-US" b="1" dirty="0" smtClean="0"/>
              <a:t>.</a:t>
            </a:r>
          </a:p>
          <a:p>
            <a:pPr lvl="0"/>
            <a:endParaRPr lang="en-US" b="1" dirty="0"/>
          </a:p>
          <a:p>
            <a:pPr lvl="0"/>
            <a:r>
              <a:rPr lang="en-US" b="1" dirty="0" smtClean="0"/>
              <a:t>Of those who gave either a Yes or No recommendation:</a:t>
            </a:r>
          </a:p>
          <a:p>
            <a:pPr marL="285750" lvl="0" indent="-285750">
              <a:buFont typeface="Arial"/>
              <a:buChar char="•"/>
            </a:pPr>
            <a:r>
              <a:rPr lang="en-US" b="1" dirty="0" smtClean="0"/>
              <a:t> 64% of Academic Department Chairs, 61% of Full-Time Faculty, 70% of Part-Time Faculty, and 54% of Managers recommended Yes. </a:t>
            </a:r>
          </a:p>
          <a:p>
            <a:pPr marL="285750" lvl="0" indent="-285750">
              <a:buFont typeface="Arial"/>
              <a:buChar char="•"/>
            </a:pPr>
            <a:r>
              <a:rPr lang="en-US" b="1" dirty="0" smtClean="0"/>
              <a:t>72% of Classified recommended No.</a:t>
            </a:r>
          </a:p>
          <a:p>
            <a:pPr lvl="0"/>
            <a:endParaRPr lang="en-US" b="1" dirty="0"/>
          </a:p>
          <a:p>
            <a:pPr lvl="0"/>
            <a:endParaRPr lang="en-US" sz="1200" dirty="0"/>
          </a:p>
          <a:p>
            <a:pPr lvl="0"/>
            <a:r>
              <a:rPr lang="en-US" b="1" dirty="0" smtClean="0"/>
              <a:t>Of those who offered a written opinion, 60% of classified </a:t>
            </a:r>
            <a:r>
              <a:rPr lang="en-US" b="1" dirty="0"/>
              <a:t>staff </a:t>
            </a:r>
            <a:r>
              <a:rPr lang="en-US" b="1" dirty="0" smtClean="0"/>
              <a:t>close </a:t>
            </a:r>
            <a:r>
              <a:rPr lang="en-US" b="1" dirty="0"/>
              <a:t>to 50% of </a:t>
            </a:r>
            <a:r>
              <a:rPr lang="en-US" b="1" dirty="0" smtClean="0"/>
              <a:t>the managers expressed concerns about workload</a:t>
            </a:r>
            <a:r>
              <a:rPr lang="en-US" b="1" dirty="0"/>
              <a:t>-related </a:t>
            </a:r>
            <a:r>
              <a:rPr lang="en-US" b="1" dirty="0" smtClean="0"/>
              <a:t>issues</a:t>
            </a:r>
            <a:r>
              <a:rPr lang="en-US" b="1" dirty="0"/>
              <a:t> </a:t>
            </a:r>
            <a:r>
              <a:rPr lang="en-US" b="1" dirty="0" smtClean="0"/>
              <a:t>about offering 2 summer sessions.</a:t>
            </a:r>
            <a:endParaRPr lang="en-US" dirty="0"/>
          </a:p>
        </p:txBody>
      </p:sp>
    </p:spTree>
    <p:extLst>
      <p:ext uri="{BB962C8B-B14F-4D97-AF65-F5344CB8AC3E}">
        <p14:creationId xmlns:p14="http://schemas.microsoft.com/office/powerpoint/2010/main" val="196339336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2280" y="228600"/>
            <a:ext cx="8763000" cy="6093977"/>
          </a:xfrm>
          <a:prstGeom prst="rect">
            <a:avLst/>
          </a:prstGeom>
        </p:spPr>
        <p:txBody>
          <a:bodyPr wrap="square">
            <a:spAutoFit/>
          </a:bodyPr>
          <a:lstStyle/>
          <a:p>
            <a:pPr algn="ctr"/>
            <a:r>
              <a:rPr lang="en-US" b="1" dirty="0" smtClean="0"/>
              <a:t>Recommendations</a:t>
            </a:r>
          </a:p>
          <a:p>
            <a:endParaRPr lang="en-US" dirty="0"/>
          </a:p>
          <a:p>
            <a:r>
              <a:rPr lang="en-US" b="1" dirty="0"/>
              <a:t>Recommendation </a:t>
            </a:r>
            <a:r>
              <a:rPr lang="en-US" b="1" dirty="0" smtClean="0"/>
              <a:t>1:</a:t>
            </a:r>
            <a:r>
              <a:rPr lang="en-US" dirty="0" smtClean="0"/>
              <a:t>  Identify </a:t>
            </a:r>
            <a:r>
              <a:rPr lang="en-US" dirty="0"/>
              <a:t>steps that can be taken to address the work load concerns </a:t>
            </a:r>
            <a:r>
              <a:rPr lang="en-US" dirty="0" smtClean="0"/>
              <a:t>expressed, through meetings between managers </a:t>
            </a:r>
            <a:r>
              <a:rPr lang="en-US" dirty="0"/>
              <a:t>of departments and units impacted by the offering of an additional summer </a:t>
            </a:r>
            <a:r>
              <a:rPr lang="en-US" dirty="0" smtClean="0"/>
              <a:t>session.</a:t>
            </a:r>
          </a:p>
          <a:p>
            <a:endParaRPr lang="en-US" dirty="0"/>
          </a:p>
          <a:p>
            <a:r>
              <a:rPr lang="en-US" b="1" dirty="0" smtClean="0"/>
              <a:t>Recommendation </a:t>
            </a:r>
            <a:r>
              <a:rPr lang="en-US" b="1" dirty="0"/>
              <a:t>2</a:t>
            </a:r>
            <a:r>
              <a:rPr lang="en-US" dirty="0" smtClean="0"/>
              <a:t>: </a:t>
            </a:r>
            <a:r>
              <a:rPr lang="en-US" dirty="0"/>
              <a:t>Identify the types of courses and number of sections needed by students to offer in each of the summer sessions</a:t>
            </a:r>
            <a:r>
              <a:rPr lang="en-US" dirty="0" smtClean="0"/>
              <a:t>.</a:t>
            </a:r>
          </a:p>
          <a:p>
            <a:endParaRPr lang="en-US" sz="1200" dirty="0"/>
          </a:p>
          <a:p>
            <a:r>
              <a:rPr lang="en-US" b="1" dirty="0"/>
              <a:t>Recommendation </a:t>
            </a:r>
            <a:r>
              <a:rPr lang="en-US" b="1" dirty="0" smtClean="0"/>
              <a:t>3</a:t>
            </a:r>
            <a:r>
              <a:rPr lang="en-US" dirty="0" smtClean="0"/>
              <a:t>: </a:t>
            </a:r>
            <a:r>
              <a:rPr lang="en-US" dirty="0"/>
              <a:t>Schedule an adequate number of online classes to meet student demand</a:t>
            </a:r>
            <a:r>
              <a:rPr lang="en-US" dirty="0" smtClean="0"/>
              <a:t>.</a:t>
            </a:r>
          </a:p>
          <a:p>
            <a:endParaRPr lang="en-US" sz="1200" dirty="0"/>
          </a:p>
          <a:p>
            <a:r>
              <a:rPr lang="en-US" b="1" dirty="0" smtClean="0"/>
              <a:t>Recommendation 4:</a:t>
            </a:r>
            <a:r>
              <a:rPr lang="en-US" dirty="0" smtClean="0"/>
              <a:t> </a:t>
            </a:r>
            <a:r>
              <a:rPr lang="en-US" dirty="0"/>
              <a:t>Where appropriate, in developing student educational plans, counselors should include courses students need to complete in one or both of the summer sessions. Use this information in identifying the classes to offer in each summer session. In addition, information could be collected from high school counselors or directly from high school students on the classes they would like to take if offered during the first and especially the second summer session. </a:t>
            </a:r>
            <a:endParaRPr lang="en-US" dirty="0" smtClean="0"/>
          </a:p>
          <a:p>
            <a:endParaRPr lang="en-US" sz="1200" dirty="0"/>
          </a:p>
          <a:p>
            <a:r>
              <a:rPr lang="en-US" b="1" dirty="0"/>
              <a:t>Recommendation 5</a:t>
            </a:r>
            <a:r>
              <a:rPr lang="en-US" b="1" dirty="0" smtClean="0"/>
              <a:t>:</a:t>
            </a:r>
            <a:r>
              <a:rPr lang="en-US" dirty="0" smtClean="0"/>
              <a:t> </a:t>
            </a:r>
            <a:r>
              <a:rPr lang="en-US" dirty="0"/>
              <a:t>Department chairs should begin the process of staffing their 2016 summer session classes in November if CPC recommends that the college continue offering two summer </a:t>
            </a:r>
            <a:r>
              <a:rPr lang="en-US" dirty="0" smtClean="0"/>
              <a:t>sessions.</a:t>
            </a:r>
          </a:p>
          <a:p>
            <a:endParaRPr lang="en-US" sz="1200" dirty="0"/>
          </a:p>
        </p:txBody>
      </p:sp>
    </p:spTree>
    <p:extLst>
      <p:ext uri="{BB962C8B-B14F-4D97-AF65-F5344CB8AC3E}">
        <p14:creationId xmlns:p14="http://schemas.microsoft.com/office/powerpoint/2010/main" val="342189396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85800"/>
            <a:ext cx="8458200" cy="4154984"/>
          </a:xfrm>
          <a:prstGeom prst="rect">
            <a:avLst/>
          </a:prstGeom>
        </p:spPr>
        <p:txBody>
          <a:bodyPr wrap="square">
            <a:spAutoFit/>
          </a:bodyPr>
          <a:lstStyle/>
          <a:p>
            <a:endParaRPr lang="en-US" sz="1200" dirty="0" smtClean="0"/>
          </a:p>
          <a:p>
            <a:r>
              <a:rPr lang="en-US" b="1" dirty="0"/>
              <a:t>Recommendation </a:t>
            </a:r>
            <a:r>
              <a:rPr lang="en-US" b="1" dirty="0" smtClean="0"/>
              <a:t>6:</a:t>
            </a:r>
            <a:r>
              <a:rPr lang="en-US" dirty="0" smtClean="0"/>
              <a:t> </a:t>
            </a:r>
            <a:r>
              <a:rPr lang="en-US" dirty="0"/>
              <a:t>One of the reasons a few departments had for not scheduling courses in one of the two summer sessions is that they did not have sufficient classified staff to support the lab sections associated with the courses. Department chairs, in consultation with their dean, should begin identifying strategies that would enable their labs to be staffed during each of the two summer sessions. </a:t>
            </a:r>
          </a:p>
          <a:p>
            <a:endParaRPr lang="en-US" b="1" dirty="0" smtClean="0"/>
          </a:p>
          <a:p>
            <a:r>
              <a:rPr lang="en-US" b="1" dirty="0" smtClean="0"/>
              <a:t>Recommendation 7: </a:t>
            </a:r>
            <a:r>
              <a:rPr lang="en-US" dirty="0" smtClean="0"/>
              <a:t>In addition to targeting current students and high school students, the marketing campaign to promote the two summer sessions should focus on encouraging people in each of the following groups to participate in one or both summer session: Noncredit students (either to enroll in the noncredit or credit summer sessions): students who stopped attending the college in good standing prior to achieving their goals of certificate, degree and/or transfer; and students who stopped attending the college due to being placed on academic disqualification or where no making satisfactory progress toward their objective. </a:t>
            </a:r>
            <a:endParaRPr lang="en-US" dirty="0"/>
          </a:p>
        </p:txBody>
      </p:sp>
    </p:spTree>
    <p:extLst>
      <p:ext uri="{BB962C8B-B14F-4D97-AF65-F5344CB8AC3E}">
        <p14:creationId xmlns:p14="http://schemas.microsoft.com/office/powerpoint/2010/main" val="174636925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1224</Words>
  <Application>Microsoft Macintosh PowerPoint</Application>
  <PresentationFormat>On-screen Show (4:3)</PresentationFormat>
  <Paragraphs>85</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Evaluation of the Two Summer Sessions  Presented at CPC  September 15, 2015</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Evaluation of the Two Summer Sessions</dc:title>
  <dc:creator>Angelita Esqueda</dc:creator>
  <cp:lastModifiedBy>Robert Else</cp:lastModifiedBy>
  <cp:revision>12</cp:revision>
  <cp:lastPrinted>2015-09-15T21:55:53Z</cp:lastPrinted>
  <dcterms:created xsi:type="dcterms:W3CDTF">2015-09-15T20:22:42Z</dcterms:created>
  <dcterms:modified xsi:type="dcterms:W3CDTF">2015-09-17T01:28:14Z</dcterms:modified>
</cp:coreProperties>
</file>