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275" r:id="rId1"/>
  </p:sldMasterIdLst>
  <p:notesMasterIdLst>
    <p:notesMasterId r:id="rId24"/>
  </p:notesMasterIdLst>
  <p:handoutMasterIdLst>
    <p:handoutMasterId r:id="rId25"/>
  </p:handoutMasterIdLst>
  <p:sldIdLst>
    <p:sldId id="275" r:id="rId2"/>
    <p:sldId id="256" r:id="rId3"/>
    <p:sldId id="288" r:id="rId4"/>
    <p:sldId id="257" r:id="rId5"/>
    <p:sldId id="258" r:id="rId6"/>
    <p:sldId id="279" r:id="rId7"/>
    <p:sldId id="278" r:id="rId8"/>
    <p:sldId id="280" r:id="rId9"/>
    <p:sldId id="286" r:id="rId10"/>
    <p:sldId id="277" r:id="rId11"/>
    <p:sldId id="263" r:id="rId12"/>
    <p:sldId id="264" r:id="rId13"/>
    <p:sldId id="281" r:id="rId14"/>
    <p:sldId id="282" r:id="rId15"/>
    <p:sldId id="284" r:id="rId16"/>
    <p:sldId id="283" r:id="rId17"/>
    <p:sldId id="285" r:id="rId18"/>
    <p:sldId id="265" r:id="rId19"/>
    <p:sldId id="270" r:id="rId20"/>
    <p:sldId id="271" r:id="rId21"/>
    <p:sldId id="287" r:id="rId22"/>
    <p:sldId id="274" r:id="rId23"/>
  </p:sldIdLst>
  <p:sldSz cx="9144000" cy="6858000" type="screen4x3"/>
  <p:notesSz cx="7010400" cy="9296400"/>
  <p:defaultTextStyle>
    <a:defPPr>
      <a:defRPr lang="en-GB"/>
    </a:defPPr>
    <a:lvl1pPr algn="ctr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Lucida Sans Unicode" pitchFamily="34" charset="0"/>
      </a:defRPr>
    </a:lvl1pPr>
    <a:lvl2pPr marL="457200" algn="ctr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Lucida Sans Unicode" pitchFamily="34" charset="0"/>
      </a:defRPr>
    </a:lvl2pPr>
    <a:lvl3pPr marL="914400" algn="ctr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Lucida Sans Unicode" pitchFamily="34" charset="0"/>
      </a:defRPr>
    </a:lvl3pPr>
    <a:lvl4pPr marL="1371600" algn="ctr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Lucida Sans Unicode" pitchFamily="34" charset="0"/>
      </a:defRPr>
    </a:lvl4pPr>
    <a:lvl5pPr marL="1828800" algn="ctr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Lucida Sans Unicode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Lucida Sans Unicode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Lucida Sans Unicode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Lucida Sans Unicode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Lucida Sans Unicode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0314" autoAdjust="0"/>
  </p:normalViewPr>
  <p:slideViewPr>
    <p:cSldViewPr>
      <p:cViewPr varScale="1">
        <p:scale>
          <a:sx n="58" d="100"/>
          <a:sy n="58" d="100"/>
        </p:scale>
        <p:origin x="2098" y="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15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649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95000"/>
              </a:lnSpc>
              <a:buClr>
                <a:srgbClr val="000000"/>
              </a:buClr>
              <a:buSzPct val="100000"/>
              <a:buFont typeface="Times New Roman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134" y="0"/>
            <a:ext cx="303864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>
                <a:srgbClr val="000000"/>
              </a:buClr>
              <a:buSzPct val="100000"/>
              <a:buFont typeface="Times New Roman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649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95000"/>
              </a:lnSpc>
              <a:buClr>
                <a:srgbClr val="000000"/>
              </a:buClr>
              <a:buSzPct val="100000"/>
              <a:buFont typeface="Times New Roman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134" y="8829675"/>
            <a:ext cx="303864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>
                <a:srgbClr val="000000"/>
              </a:buClr>
              <a:buSzPct val="100000"/>
              <a:buFont typeface="Times New Roman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fld id="{6BDD43FB-C34F-4D90-89A2-216C9B3B19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2899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1" y="0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1" y="0"/>
            <a:ext cx="3037031" cy="463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973369" y="0"/>
            <a:ext cx="3037031" cy="463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endParaRPr lang="en-GB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9788" cy="34861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721" y="4416426"/>
            <a:ext cx="5140960" cy="4183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1" y="8832850"/>
            <a:ext cx="3037031" cy="463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l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973369" y="8832850"/>
            <a:ext cx="3037031" cy="463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fld id="{AED7947A-2D14-48D7-8511-A607D5583E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5551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CA65F3A-91AD-4151-AD39-CA36DE62CA72}" type="slidenum">
              <a:rPr lang="en-GB"/>
              <a:pPr/>
              <a:t>1</a:t>
            </a:fld>
            <a:endParaRPr lang="en-GB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2632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EE11071-D766-4707-BE55-723AF53C4AE5}" type="slidenum">
              <a:rPr lang="en-GB"/>
              <a:pPr/>
              <a:t>10</a:t>
            </a:fld>
            <a:endParaRPr lang="en-GB"/>
          </a:p>
        </p:txBody>
      </p:sp>
      <p:sp>
        <p:nvSpPr>
          <p:cNvPr id="25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51375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720" y="4416425"/>
            <a:ext cx="5142577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Don’t short change yourself</a:t>
            </a:r>
          </a:p>
          <a:p>
            <a:endParaRPr lang="en-US" dirty="0"/>
          </a:p>
          <a:p>
            <a:r>
              <a:rPr lang="en-US" dirty="0"/>
              <a:t>90% of student resumes skimp on the emphasis of education.  Being at a CC might Just getting the degree….</a:t>
            </a:r>
          </a:p>
          <a:p>
            <a:endParaRPr lang="en-US" dirty="0"/>
          </a:p>
          <a:p>
            <a:r>
              <a:rPr lang="en-US" dirty="0"/>
              <a:t>Many local employers WANT to hire SBCC students</a:t>
            </a:r>
          </a:p>
        </p:txBody>
      </p:sp>
    </p:spTree>
    <p:extLst>
      <p:ext uri="{BB962C8B-B14F-4D97-AF65-F5344CB8AC3E}">
        <p14:creationId xmlns:p14="http://schemas.microsoft.com/office/powerpoint/2010/main" val="33379987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5F6A688-8B74-4138-A870-1C689DB97971}" type="slidenum">
              <a:rPr lang="en-GB"/>
              <a:pPr/>
              <a:t>11</a:t>
            </a:fld>
            <a:endParaRPr lang="en-GB"/>
          </a:p>
        </p:txBody>
      </p:sp>
      <p:sp>
        <p:nvSpPr>
          <p:cNvPr id="27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51375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720" y="4416425"/>
            <a:ext cx="5142577" cy="418623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830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6D9CB62-E2E6-4F06-A0E3-8E1BBD4D0E72}" type="slidenum">
              <a:rPr lang="en-GB"/>
              <a:pPr/>
              <a:t>12</a:t>
            </a:fld>
            <a:endParaRPr lang="en-GB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51375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720" y="4416425"/>
            <a:ext cx="5142577" cy="418623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Be consistent</a:t>
            </a:r>
          </a:p>
          <a:p>
            <a:endParaRPr lang="en-US"/>
          </a:p>
          <a:p>
            <a:r>
              <a:rPr lang="en-US"/>
              <a:t>Take liberties with jobs title and description but always TELL THE TRUTH</a:t>
            </a:r>
          </a:p>
        </p:txBody>
      </p:sp>
    </p:spTree>
    <p:extLst>
      <p:ext uri="{BB962C8B-B14F-4D97-AF65-F5344CB8AC3E}">
        <p14:creationId xmlns:p14="http://schemas.microsoft.com/office/powerpoint/2010/main" val="12495072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6D9CB62-E2E6-4F06-A0E3-8E1BBD4D0E72}" type="slidenum">
              <a:rPr lang="en-GB"/>
              <a:pPr/>
              <a:t>13</a:t>
            </a:fld>
            <a:endParaRPr lang="en-GB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51375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720" y="4416425"/>
            <a:ext cx="5142577" cy="418623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Be consistent</a:t>
            </a:r>
          </a:p>
          <a:p>
            <a:endParaRPr lang="en-US"/>
          </a:p>
          <a:p>
            <a:r>
              <a:rPr lang="en-US"/>
              <a:t>Take liberties with jobs title and description but always TELL THE TRUTH</a:t>
            </a:r>
          </a:p>
        </p:txBody>
      </p:sp>
    </p:spTree>
    <p:extLst>
      <p:ext uri="{BB962C8B-B14F-4D97-AF65-F5344CB8AC3E}">
        <p14:creationId xmlns:p14="http://schemas.microsoft.com/office/powerpoint/2010/main" val="28686643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6D9CB62-E2E6-4F06-A0E3-8E1BBD4D0E72}" type="slidenum">
              <a:rPr lang="en-GB"/>
              <a:pPr/>
              <a:t>14</a:t>
            </a:fld>
            <a:endParaRPr lang="en-GB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51375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720" y="4416425"/>
            <a:ext cx="5142577" cy="418623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Be consistent</a:t>
            </a:r>
          </a:p>
          <a:p>
            <a:endParaRPr lang="en-US"/>
          </a:p>
          <a:p>
            <a:r>
              <a:rPr lang="en-US"/>
              <a:t>Take liberties with jobs title and description but always TELL THE TRUTH</a:t>
            </a:r>
          </a:p>
        </p:txBody>
      </p:sp>
    </p:spTree>
    <p:extLst>
      <p:ext uri="{BB962C8B-B14F-4D97-AF65-F5344CB8AC3E}">
        <p14:creationId xmlns:p14="http://schemas.microsoft.com/office/powerpoint/2010/main" val="7201277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6D9CB62-E2E6-4F06-A0E3-8E1BBD4D0E72}" type="slidenum">
              <a:rPr lang="en-GB"/>
              <a:pPr/>
              <a:t>15</a:t>
            </a:fld>
            <a:endParaRPr lang="en-GB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51375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720" y="4416425"/>
            <a:ext cx="5142577" cy="418623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Be consistent</a:t>
            </a:r>
          </a:p>
          <a:p>
            <a:endParaRPr lang="en-US"/>
          </a:p>
          <a:p>
            <a:r>
              <a:rPr lang="en-US"/>
              <a:t>Take liberties with jobs title and description but always TELL THE TRUTH</a:t>
            </a:r>
          </a:p>
        </p:txBody>
      </p:sp>
    </p:spTree>
    <p:extLst>
      <p:ext uri="{BB962C8B-B14F-4D97-AF65-F5344CB8AC3E}">
        <p14:creationId xmlns:p14="http://schemas.microsoft.com/office/powerpoint/2010/main" val="16630950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6D9CB62-E2E6-4F06-A0E3-8E1BBD4D0E72}" type="slidenum">
              <a:rPr lang="en-GB"/>
              <a:pPr/>
              <a:t>16</a:t>
            </a:fld>
            <a:endParaRPr lang="en-GB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51375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720" y="4416425"/>
            <a:ext cx="5142577" cy="418623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Be consistent</a:t>
            </a:r>
          </a:p>
          <a:p>
            <a:endParaRPr lang="en-US" dirty="0"/>
          </a:p>
          <a:p>
            <a:r>
              <a:rPr lang="en-US" dirty="0"/>
              <a:t>Take liberties with jobs title and description but always TELL THE TRUTH</a:t>
            </a:r>
          </a:p>
        </p:txBody>
      </p:sp>
    </p:spTree>
    <p:extLst>
      <p:ext uri="{BB962C8B-B14F-4D97-AF65-F5344CB8AC3E}">
        <p14:creationId xmlns:p14="http://schemas.microsoft.com/office/powerpoint/2010/main" val="30652441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6D9CB62-E2E6-4F06-A0E3-8E1BBD4D0E72}" type="slidenum">
              <a:rPr lang="en-GB"/>
              <a:pPr/>
              <a:t>17</a:t>
            </a:fld>
            <a:endParaRPr lang="en-GB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51375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720" y="4416425"/>
            <a:ext cx="5142577" cy="418623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8081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F042576-4CDA-4E29-A101-BBB66F3A28A1}" type="slidenum">
              <a:rPr lang="en-GB"/>
              <a:pPr/>
              <a:t>18</a:t>
            </a:fld>
            <a:endParaRPr lang="en-GB"/>
          </a:p>
        </p:txBody>
      </p:sp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1182147" y="696913"/>
            <a:ext cx="4647725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698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720" y="4416425"/>
            <a:ext cx="5142577" cy="41846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0000" tIns="46800" rIns="90000" bIns="46800"/>
          <a:lstStyle/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Lucida Sans Unicode" pitchFamily="34" charset="0"/>
              </a:rPr>
              <a:t>No fluff phrases– responsible for, duties include</a:t>
            </a:r>
          </a:p>
          <a:p>
            <a:pPr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Lucida Sans Unicode" pitchFamily="34" charset="0"/>
              </a:rPr>
              <a:t>Action words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 dirty="0">
              <a:cs typeface="Lucida Sans Unicode" pitchFamily="34" charset="0"/>
            </a:endParaRPr>
          </a:p>
          <a:p>
            <a:pPr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Lucida Sans Unicode" pitchFamily="34" charset="0"/>
              </a:rPr>
              <a:t>Thoughts on church-related/ political-related (possible controversial affiliations) activities – documenting effectively, focusing on skill type, possible discrimination, values conflict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 dirty="0">
              <a:cs typeface="Lucida Sans Unicode" pitchFamily="34" charset="0"/>
            </a:endParaRPr>
          </a:p>
          <a:p>
            <a:pPr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Lucida Sans Unicode" pitchFamily="34" charset="0"/>
              </a:rPr>
              <a:t>Promotions, elevated responsibilities – handle money, reconcile funds, 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Lucida Sans Unicode" pitchFamily="34" charset="0"/>
              </a:rPr>
              <a:t>   make depositing, training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 dirty="0">
              <a:cs typeface="Lucida Sans Unicode" pitchFamily="34" charset="0"/>
            </a:endParaRPr>
          </a:p>
          <a:p>
            <a:pPr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Lucida Sans Unicode" pitchFamily="34" charset="0"/>
              </a:rPr>
              <a:t>Emphasize your title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 dirty="0">
              <a:cs typeface="Lucida Sans Unicode" pitchFamily="34" charset="0"/>
            </a:endParaRP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b="1" dirty="0">
                <a:cs typeface="Times New Roman" charset="0"/>
              </a:rPr>
              <a:t>résumé Preparation Worksheet [HANDOUT]</a:t>
            </a:r>
          </a:p>
          <a:p>
            <a:pPr eaLnBrk="1" hangingPunct="1">
              <a:spcBef>
                <a:spcPts val="413"/>
              </a:spcBef>
              <a:buFont typeface="Wingdings" pitchFamily="2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Lucida Sans Unicode" pitchFamily="34" charset="0"/>
              </a:rPr>
              <a:t>1.) Ask everyone to complete page 1 </a:t>
            </a:r>
          </a:p>
          <a:p>
            <a:pPr eaLnBrk="1" hangingPunct="1">
              <a:spcBef>
                <a:spcPts val="413"/>
              </a:spcBef>
              <a:buFont typeface="Wingdings" pitchFamily="2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Lucida Sans Unicode" pitchFamily="34" charset="0"/>
              </a:rPr>
              <a:t>2.) Ask for student to share example; have group help with example</a:t>
            </a:r>
          </a:p>
          <a:p>
            <a:pPr eaLnBrk="1" hangingPunct="1">
              <a:spcBef>
                <a:spcPts val="413"/>
              </a:spcBef>
              <a:buFont typeface="Wingdings" pitchFamily="2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Lucida Sans Unicode" pitchFamily="34" charset="0"/>
              </a:rPr>
              <a:t>3.) Focus on converting responsibilities and accomplishments to résumé entry</a:t>
            </a:r>
          </a:p>
        </p:txBody>
      </p:sp>
    </p:spTree>
    <p:extLst>
      <p:ext uri="{BB962C8B-B14F-4D97-AF65-F5344CB8AC3E}">
        <p14:creationId xmlns:p14="http://schemas.microsoft.com/office/powerpoint/2010/main" val="39412090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2F428DE-C60E-4A0A-8377-33A5DA0AC638}" type="slidenum">
              <a:rPr lang="en-GB"/>
              <a:pPr/>
              <a:t>19</a:t>
            </a:fld>
            <a:endParaRPr lang="en-GB"/>
          </a:p>
        </p:txBody>
      </p:sp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51375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720" y="4416425"/>
            <a:ext cx="5142577" cy="418623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368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08990FA-3DD7-404D-8770-6ABEE4E0E0B5}" type="slidenum">
              <a:rPr lang="en-GB"/>
              <a:pPr/>
              <a:t>2</a:t>
            </a:fld>
            <a:endParaRPr lang="en-GB"/>
          </a:p>
        </p:txBody>
      </p:sp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1182147" y="696913"/>
            <a:ext cx="4647725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2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720" y="4416425"/>
            <a:ext cx="5142577" cy="41846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0000" tIns="46800" rIns="90000" bIns="46800"/>
          <a:lstStyle/>
          <a:p>
            <a:pPr eaLnBrk="1" hangingPunct="1">
              <a:spcBef>
                <a:spcPts val="413"/>
              </a:spcBef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>
              <a:latin typeface="Courier New" pitchFamily="49" charset="0"/>
              <a:cs typeface="Times New Roman" charset="0"/>
            </a:endParaRPr>
          </a:p>
          <a:p>
            <a:pPr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>
                <a:cs typeface="Times New Roman" charset="0"/>
              </a:rPr>
              <a:t>Remind students before starting workshop:</a:t>
            </a:r>
          </a:p>
          <a:p>
            <a:pPr marL="914400" lvl="2" indent="0"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>
                <a:cs typeface="Times New Roman" charset="0"/>
              </a:rPr>
              <a:t>There is no right or wrong résumé.  </a:t>
            </a:r>
          </a:p>
          <a:p>
            <a:pPr marL="914400" lvl="2" indent="0"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>
                <a:cs typeface="Times New Roman" charset="0"/>
              </a:rPr>
              <a:t>The following are guidelines, not rules.      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>
              <a:cs typeface="Times New Roman" charset="0"/>
            </a:endParaRPr>
          </a:p>
          <a:p>
            <a:pPr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>
                <a:cs typeface="Times New Roman" charset="0"/>
              </a:rPr>
              <a:t>The employer should to be able to see how your qualifications match with 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>
                <a:cs typeface="Times New Roman" charset="0"/>
              </a:rPr>
              <a:t>    the position. Put yourself in their frame of reference.  They need to know </a:t>
            </a:r>
            <a:r>
              <a:rPr lang="en-GB" sz="1100" b="1">
                <a:cs typeface="Times New Roman" charset="0"/>
              </a:rPr>
              <a:t>why</a:t>
            </a:r>
            <a:r>
              <a:rPr lang="en-GB" sz="1100">
                <a:cs typeface="Times New Roman" charset="0"/>
              </a:rPr>
              <a:t> they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>
                <a:cs typeface="Times New Roman" charset="0"/>
              </a:rPr>
              <a:t>    are reading this résumé.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>
              <a:cs typeface="Times New Roman" charset="0"/>
            </a:endParaRPr>
          </a:p>
          <a:p>
            <a:pPr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>
                <a:cs typeface="Times New Roman" charset="0"/>
              </a:rPr>
              <a:t>Remind students to continue to update their résumé as they gain more experience. 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>
                <a:cs typeface="Times New Roman" charset="0"/>
              </a:rPr>
              <a:t>   Writing a résumé is a life skill to master, not a one-time event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087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3BD9791-E6C7-4ECF-AEC4-A73D7DC3D1EB}" type="slidenum">
              <a:rPr lang="en-GB"/>
              <a:pPr/>
              <a:t>20</a:t>
            </a:fld>
            <a:endParaRPr lang="en-GB"/>
          </a:p>
        </p:txBody>
      </p:sp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1182147" y="696913"/>
            <a:ext cx="4647725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2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720" y="4416425"/>
            <a:ext cx="5142577" cy="41846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0000" tIns="46800" rIns="90000" bIns="46800"/>
          <a:lstStyle/>
          <a:p>
            <a:pPr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Times New Roman" charset="0"/>
              </a:rPr>
              <a:t>Review</a:t>
            </a:r>
            <a:r>
              <a:rPr lang="en-GB" sz="1100" dirty="0">
                <a:cs typeface="Lucida Sans Unicode" pitchFamily="34" charset="0"/>
              </a:rPr>
              <a:t> postal, </a:t>
            </a:r>
            <a:r>
              <a:rPr lang="en-GB" sz="1100" dirty="0" err="1">
                <a:cs typeface="Lucida Sans Unicode" pitchFamily="34" charset="0"/>
              </a:rPr>
              <a:t>scannable</a:t>
            </a:r>
            <a:r>
              <a:rPr lang="en-GB" sz="1100" dirty="0">
                <a:cs typeface="Lucida Sans Unicode" pitchFamily="34" charset="0"/>
              </a:rPr>
              <a:t>, attachments, internet, email concerns – 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Lucida Sans Unicode" pitchFamily="34" charset="0"/>
              </a:rPr>
              <a:t>   refer to pp. 8-9 in résumé book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Lucida Sans Unicode" pitchFamily="34" charset="0"/>
              </a:rPr>
              <a:t>  (don’t rely on attachments, wise to send information in body of e-mail text)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 dirty="0">
              <a:cs typeface="Lucida Sans Unicode" pitchFamily="34" charset="0"/>
            </a:endParaRPr>
          </a:p>
          <a:p>
            <a:pPr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Times New Roman" charset="0"/>
              </a:rPr>
              <a:t>Format:</a:t>
            </a:r>
          </a:p>
          <a:p>
            <a:pPr marL="457200" lvl="1" indent="0"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Times New Roman" charset="0"/>
              </a:rPr>
              <a:t>one page usually works well for recent graduates</a:t>
            </a:r>
          </a:p>
          <a:p>
            <a:pPr marL="457200" lvl="1" indent="0"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Times New Roman" charset="0"/>
              </a:rPr>
              <a:t>At least one inch margins, font size… 11/12?</a:t>
            </a:r>
          </a:p>
          <a:p>
            <a:pPr marL="457200" lvl="1" indent="0"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Times New Roman" charset="0"/>
              </a:rPr>
              <a:t>paper type – 20 lb., no </a:t>
            </a:r>
            <a:r>
              <a:rPr lang="en-GB" sz="1100" dirty="0" err="1">
                <a:cs typeface="Times New Roman" charset="0"/>
              </a:rPr>
              <a:t>colors</a:t>
            </a:r>
            <a:endParaRPr lang="en-GB" sz="1100" dirty="0">
              <a:cs typeface="Times New Roman" charset="0"/>
            </a:endParaRPr>
          </a:p>
          <a:p>
            <a:pPr marL="457200" lvl="1" indent="0"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Times New Roman" charset="0"/>
              </a:rPr>
              <a:t>templates ?  Often get you stuck, (individuality issues)</a:t>
            </a:r>
          </a:p>
          <a:p>
            <a:pPr marL="457200" lvl="1" indent="0"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Times New Roman" charset="0"/>
              </a:rPr>
              <a:t>Notes about taking risks with format – understand your choices to be prepared to defend them </a:t>
            </a:r>
          </a:p>
          <a:p>
            <a:pPr marL="457200" lvl="1" indent="0"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 dirty="0">
              <a:cs typeface="Times New Roman" charset="0"/>
            </a:endParaRPr>
          </a:p>
          <a:p>
            <a:pPr marL="914400" lvl="2" indent="0"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b="1" dirty="0">
                <a:cs typeface="Lucida Sans Unicode" pitchFamily="34" charset="0"/>
              </a:rPr>
              <a:t>Proofread!</a:t>
            </a:r>
            <a:r>
              <a:rPr lang="en-GB" sz="1100" dirty="0">
                <a:cs typeface="Lucida Sans Unicode" pitchFamily="34" charset="0"/>
              </a:rPr>
              <a:t>  And Proofread again – you don’t want any errors!</a:t>
            </a:r>
          </a:p>
          <a:p>
            <a:pPr marL="914400" lvl="2" indent="0"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Lucida Sans Unicode" pitchFamily="34" charset="0"/>
              </a:rPr>
              <a:t>Have someone else read your résumé and the job </a:t>
            </a:r>
          </a:p>
          <a:p>
            <a:pPr marL="914400" lvl="2" indent="0"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Lucida Sans Unicode" pitchFamily="34" charset="0"/>
              </a:rPr>
              <a:t>   announcement, put it down and come back to it, </a:t>
            </a:r>
          </a:p>
          <a:p>
            <a:pPr marL="914400" lvl="2" indent="0"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Lucida Sans Unicode" pitchFamily="34" charset="0"/>
              </a:rPr>
              <a:t>	 make changes based on feedback</a:t>
            </a:r>
          </a:p>
          <a:p>
            <a:pPr marL="457200" lvl="1" indent="0"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 dirty="0">
              <a:cs typeface="Times New Roman" charset="0"/>
            </a:endParaRP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 dirty="0"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1736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3BD9791-E6C7-4ECF-AEC4-A73D7DC3D1EB}" type="slidenum">
              <a:rPr lang="en-GB"/>
              <a:pPr/>
              <a:t>21</a:t>
            </a:fld>
            <a:endParaRPr lang="en-GB"/>
          </a:p>
        </p:txBody>
      </p:sp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1182147" y="696913"/>
            <a:ext cx="4647725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2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720" y="4416425"/>
            <a:ext cx="5142577" cy="41846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0000" tIns="46800" rIns="90000" bIns="46800"/>
          <a:lstStyle/>
          <a:p>
            <a:pPr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Times New Roman" charset="0"/>
              </a:rPr>
              <a:t>Review</a:t>
            </a:r>
            <a:r>
              <a:rPr lang="en-GB" sz="1100" dirty="0">
                <a:cs typeface="Lucida Sans Unicode" pitchFamily="34" charset="0"/>
              </a:rPr>
              <a:t> postal, </a:t>
            </a:r>
            <a:r>
              <a:rPr lang="en-GB" sz="1100" dirty="0" err="1">
                <a:cs typeface="Lucida Sans Unicode" pitchFamily="34" charset="0"/>
              </a:rPr>
              <a:t>scannable</a:t>
            </a:r>
            <a:r>
              <a:rPr lang="en-GB" sz="1100" dirty="0">
                <a:cs typeface="Lucida Sans Unicode" pitchFamily="34" charset="0"/>
              </a:rPr>
              <a:t>, attachments, internet, email concerns – 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Lucida Sans Unicode" pitchFamily="34" charset="0"/>
              </a:rPr>
              <a:t>   refer to pp. 8-9 in résumé book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Lucida Sans Unicode" pitchFamily="34" charset="0"/>
              </a:rPr>
              <a:t>  (don’t rely on attachments, wise to send information in body of e-mail text)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 dirty="0">
              <a:cs typeface="Lucida Sans Unicode" pitchFamily="34" charset="0"/>
            </a:endParaRPr>
          </a:p>
          <a:p>
            <a:pPr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Times New Roman" charset="0"/>
              </a:rPr>
              <a:t>Format:</a:t>
            </a:r>
          </a:p>
          <a:p>
            <a:pPr marL="457200" lvl="1" indent="0"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Times New Roman" charset="0"/>
              </a:rPr>
              <a:t>one page usually works well for recent graduates</a:t>
            </a:r>
          </a:p>
          <a:p>
            <a:pPr marL="457200" lvl="1" indent="0"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Times New Roman" charset="0"/>
              </a:rPr>
              <a:t>At least one inch margins, font size… 11/12?</a:t>
            </a:r>
          </a:p>
          <a:p>
            <a:pPr marL="457200" lvl="1" indent="0"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Times New Roman" charset="0"/>
              </a:rPr>
              <a:t>paper type – 20 lb., </a:t>
            </a:r>
            <a:r>
              <a:rPr lang="en-GB" sz="1100" dirty="0" err="1">
                <a:cs typeface="Times New Roman" charset="0"/>
              </a:rPr>
              <a:t>colors</a:t>
            </a:r>
            <a:endParaRPr lang="en-GB" sz="1100" dirty="0">
              <a:cs typeface="Times New Roman" charset="0"/>
            </a:endParaRPr>
          </a:p>
          <a:p>
            <a:pPr marL="457200" lvl="1" indent="0"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Times New Roman" charset="0"/>
              </a:rPr>
              <a:t>templates ? (individuality issues)</a:t>
            </a:r>
          </a:p>
          <a:p>
            <a:pPr marL="457200" lvl="1" indent="0"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Times New Roman" charset="0"/>
              </a:rPr>
              <a:t>Notes about taking risks with format – understand your choices to be prepared to defend them </a:t>
            </a:r>
          </a:p>
          <a:p>
            <a:pPr marL="457200" lvl="1" indent="0"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 dirty="0">
              <a:cs typeface="Times New Roman" charset="0"/>
            </a:endParaRPr>
          </a:p>
          <a:p>
            <a:pPr marL="914400" lvl="2" indent="0"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b="1" dirty="0">
                <a:cs typeface="Lucida Sans Unicode" pitchFamily="34" charset="0"/>
              </a:rPr>
              <a:t>Proofread!</a:t>
            </a:r>
            <a:r>
              <a:rPr lang="en-GB" sz="1100" dirty="0">
                <a:cs typeface="Lucida Sans Unicode" pitchFamily="34" charset="0"/>
              </a:rPr>
              <a:t>  And Proofread again – you don’t want any errors!</a:t>
            </a:r>
          </a:p>
          <a:p>
            <a:pPr marL="914400" lvl="2" indent="0"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Lucida Sans Unicode" pitchFamily="34" charset="0"/>
              </a:rPr>
              <a:t>Have someone else read your résumé and the job </a:t>
            </a:r>
          </a:p>
          <a:p>
            <a:pPr marL="914400" lvl="2" indent="0"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Lucida Sans Unicode" pitchFamily="34" charset="0"/>
              </a:rPr>
              <a:t>   announcement, put it down and come back to it, </a:t>
            </a:r>
          </a:p>
          <a:p>
            <a:pPr marL="914400" lvl="2" indent="0"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Lucida Sans Unicode" pitchFamily="34" charset="0"/>
              </a:rPr>
              <a:t>	 make changes based on feedback</a:t>
            </a:r>
          </a:p>
          <a:p>
            <a:pPr marL="457200" lvl="1" indent="0"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 dirty="0">
              <a:cs typeface="Times New Roman" charset="0"/>
            </a:endParaRP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 dirty="0"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4808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DBA8941-8696-4811-A047-C1D7CC00350B}" type="slidenum">
              <a:rPr lang="en-GB"/>
              <a:pPr/>
              <a:t>22</a:t>
            </a:fld>
            <a:endParaRPr lang="en-GB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Match keywords</a:t>
            </a:r>
          </a:p>
          <a:p>
            <a:r>
              <a:rPr lang="en-US" dirty="0"/>
              <a:t>Marketing pro</a:t>
            </a:r>
          </a:p>
          <a:p>
            <a:r>
              <a:rPr lang="en-US" dirty="0"/>
              <a:t>Proofread – as many people as your ego can handle</a:t>
            </a:r>
          </a:p>
          <a:p>
            <a:r>
              <a:rPr lang="en-US" dirty="0"/>
              <a:t>Consistent – in format, tense, your story</a:t>
            </a:r>
          </a:p>
          <a:p>
            <a:r>
              <a:rPr lang="en-US" dirty="0"/>
              <a:t>Specific – numbers, facts, data, eliminate “fluff”</a:t>
            </a:r>
          </a:p>
          <a:p>
            <a:r>
              <a:rPr lang="en-US"/>
              <a:t>Tell the truth</a:t>
            </a:r>
          </a:p>
        </p:txBody>
      </p:sp>
    </p:spTree>
    <p:extLst>
      <p:ext uri="{BB962C8B-B14F-4D97-AF65-F5344CB8AC3E}">
        <p14:creationId xmlns:p14="http://schemas.microsoft.com/office/powerpoint/2010/main" val="8680418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08990FA-3DD7-404D-8770-6ABEE4E0E0B5}" type="slidenum">
              <a:rPr lang="en-GB"/>
              <a:pPr/>
              <a:t>3</a:t>
            </a:fld>
            <a:endParaRPr lang="en-GB"/>
          </a:p>
        </p:txBody>
      </p:sp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1182147" y="696913"/>
            <a:ext cx="4647725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2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720" y="4416425"/>
            <a:ext cx="5142577" cy="41846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0000" tIns="46800" rIns="90000" bIns="46800"/>
          <a:lstStyle/>
          <a:p>
            <a:pPr eaLnBrk="1" hangingPunct="1">
              <a:spcBef>
                <a:spcPts val="413"/>
              </a:spcBef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 dirty="0">
              <a:latin typeface="Courier New" pitchFamily="49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809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83C3052-3A19-4A52-B4A9-0961354A5DD8}" type="slidenum">
              <a:rPr lang="en-GB"/>
              <a:pPr/>
              <a:t>4</a:t>
            </a:fld>
            <a:endParaRPr lang="en-GB"/>
          </a:p>
        </p:txBody>
      </p:sp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1182147" y="696913"/>
            <a:ext cx="4647725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6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720" y="4416425"/>
            <a:ext cx="5142577" cy="41846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0000" tIns="46800" rIns="90000" bIns="46800"/>
          <a:lstStyle/>
          <a:p>
            <a:pPr eaLnBrk="1" hangingPunct="1">
              <a:spcBef>
                <a:spcPts val="413"/>
              </a:spcBef>
              <a:buFont typeface="Times New Roman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 dirty="0">
              <a:cs typeface="Lucida Sans Unicode" pitchFamily="34" charset="0"/>
            </a:endParaRPr>
          </a:p>
          <a:p>
            <a:pPr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Lucida Sans Unicode" pitchFamily="34" charset="0"/>
              </a:rPr>
              <a:t>What you have to offer is in terms of skills – not a listing of past jobs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 dirty="0">
              <a:cs typeface="Lucida Sans Unicode" pitchFamily="34" charset="0"/>
            </a:endParaRPr>
          </a:p>
          <a:p>
            <a:pPr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Lucida Sans Unicode" pitchFamily="34" charset="0"/>
              </a:rPr>
              <a:t>Highlight minimum requirements listed for job. 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 dirty="0">
              <a:cs typeface="Lucida Sans Unicode" pitchFamily="34" charset="0"/>
            </a:endParaRPr>
          </a:p>
          <a:p>
            <a:pPr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 dirty="0">
                <a:cs typeface="Lucida Sans Unicode" pitchFamily="34" charset="0"/>
              </a:rPr>
              <a:t>Focus résumé on target skills being looked for in recruitment / vacancy announcement.</a:t>
            </a:r>
          </a:p>
        </p:txBody>
      </p:sp>
    </p:spTree>
    <p:extLst>
      <p:ext uri="{BB962C8B-B14F-4D97-AF65-F5344CB8AC3E}">
        <p14:creationId xmlns:p14="http://schemas.microsoft.com/office/powerpoint/2010/main" val="42924750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D4A92FF-916B-4857-94E3-12AAFA413C74}" type="slidenum">
              <a:rPr lang="en-GB"/>
              <a:pPr/>
              <a:t>5</a:t>
            </a:fld>
            <a:endParaRPr lang="en-GB"/>
          </a:p>
        </p:txBody>
      </p:sp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1182147" y="696913"/>
            <a:ext cx="4647725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0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720" y="4416425"/>
            <a:ext cx="5142577" cy="41846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0000" tIns="46800" rIns="90000" bIns="46800"/>
          <a:lstStyle/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100">
              <a:cs typeface="Lucida Sans Unicode" pitchFamily="34" charset="0"/>
            </a:endParaRPr>
          </a:p>
          <a:p>
            <a:pPr eaLnBrk="1" hangingPunct="1">
              <a:spcBef>
                <a:spcPts val="413"/>
              </a:spcBef>
              <a:buFont typeface="Times New Roman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>
                <a:cs typeface="Lucida Sans Unicode" pitchFamily="34" charset="0"/>
              </a:rPr>
              <a:t>Make it clear to the employer why you want to work there (goals!) particularly if your past 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>
                <a:cs typeface="Lucida Sans Unicode" pitchFamily="34" charset="0"/>
              </a:rPr>
              <a:t>   experience doesn’t lead directly to their position by understanding organization’s </a:t>
            </a:r>
          </a:p>
          <a:p>
            <a:pPr eaLnBrk="1" hangingPunct="1">
              <a:spcBef>
                <a:spcPts val="413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100">
                <a:cs typeface="Lucida Sans Unicode" pitchFamily="34" charset="0"/>
              </a:rPr>
              <a:t>   culture / mission / values and communicating how you can contribute</a:t>
            </a:r>
          </a:p>
        </p:txBody>
      </p:sp>
    </p:spTree>
    <p:extLst>
      <p:ext uri="{BB962C8B-B14F-4D97-AF65-F5344CB8AC3E}">
        <p14:creationId xmlns:p14="http://schemas.microsoft.com/office/powerpoint/2010/main" val="11423179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EE11071-D766-4707-BE55-723AF53C4AE5}" type="slidenum">
              <a:rPr lang="en-GB"/>
              <a:pPr/>
              <a:t>6</a:t>
            </a:fld>
            <a:endParaRPr lang="en-GB"/>
          </a:p>
        </p:txBody>
      </p:sp>
      <p:sp>
        <p:nvSpPr>
          <p:cNvPr id="25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51375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720" y="4416425"/>
            <a:ext cx="5142577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6225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EE11071-D766-4707-BE55-723AF53C4AE5}" type="slidenum">
              <a:rPr lang="en-GB"/>
              <a:pPr/>
              <a:t>7</a:t>
            </a:fld>
            <a:endParaRPr lang="en-GB"/>
          </a:p>
        </p:txBody>
      </p:sp>
      <p:sp>
        <p:nvSpPr>
          <p:cNvPr id="25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51375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720" y="4416425"/>
            <a:ext cx="5142577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2367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EE11071-D766-4707-BE55-723AF53C4AE5}" type="slidenum">
              <a:rPr lang="en-GB"/>
              <a:pPr/>
              <a:t>8</a:t>
            </a:fld>
            <a:endParaRPr lang="en-GB"/>
          </a:p>
        </p:txBody>
      </p:sp>
      <p:sp>
        <p:nvSpPr>
          <p:cNvPr id="25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51375" cy="34877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720" y="4416425"/>
            <a:ext cx="5142577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7004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2480F8F-A080-41D5-85EB-65D64AF2D000}" type="slidenum">
              <a:rPr lang="en-GB"/>
              <a:pPr/>
              <a:t>9</a:t>
            </a:fld>
            <a:endParaRPr lang="en-GB"/>
          </a:p>
        </p:txBody>
      </p:sp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1182147" y="696913"/>
            <a:ext cx="4647725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4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720" y="4416425"/>
            <a:ext cx="5142577" cy="41846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lIns="90000" tIns="46800" rIns="90000" bIns="46800"/>
          <a:lstStyle/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cs typeface="Lucida Sans Unicode" pitchFamily="34" charset="0"/>
              </a:rPr>
              <a:t>Resume IS a skills section</a:t>
            </a:r>
          </a:p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cs typeface="Lucida Sans Unicode" pitchFamily="34" charset="0"/>
              </a:rPr>
              <a:t>Make as consistent as possible with Experience</a:t>
            </a:r>
          </a:p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cs typeface="Lucida Sans Unicode" pitchFamily="34" charset="0"/>
              </a:rPr>
              <a:t>Be careful here for redundancy or irrelevance.</a:t>
            </a:r>
          </a:p>
        </p:txBody>
      </p:sp>
    </p:spTree>
    <p:extLst>
      <p:ext uri="{BB962C8B-B14F-4D97-AF65-F5344CB8AC3E}">
        <p14:creationId xmlns:p14="http://schemas.microsoft.com/office/powerpoint/2010/main" val="464961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A61E6-22D7-4E52-A208-61B99BA732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151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45A8E-056B-4C2D-927F-5CC58F20BA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380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BD418-974E-4D8B-9E4F-2F6CF3BB34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638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F1C3F-5592-4FE2-8438-3765B6A83B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166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848A2-66D6-4D1F-9B86-FAE5039952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782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5CBA-F071-43F8-833C-2E1F60DC48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40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0D88E-91EF-4370-A02D-22803F5B65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122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E367-1E43-4B91-9752-3073F85ECB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533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AA41F-6F27-4BF4-AFD3-C8AB4FB271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155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8A292-9763-47C2-8087-EAE743324B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809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5BF8-1565-4F08-BAAF-7FEE55FB04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195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750">
              <a:schemeClr val="bg1">
                <a:tint val="80000"/>
                <a:satMod val="300000"/>
              </a:schemeClr>
            </a:gs>
            <a:gs pos="18000">
              <a:schemeClr val="bg1">
                <a:tint val="80000"/>
                <a:satMod val="30000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5F501-2939-4A55-A346-A741BBACAE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899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76" r:id="rId1"/>
    <p:sldLayoutId id="2147484277" r:id="rId2"/>
    <p:sldLayoutId id="2147484278" r:id="rId3"/>
    <p:sldLayoutId id="2147484279" r:id="rId4"/>
    <p:sldLayoutId id="2147484280" r:id="rId5"/>
    <p:sldLayoutId id="2147484281" r:id="rId6"/>
    <p:sldLayoutId id="2147484282" r:id="rId7"/>
    <p:sldLayoutId id="2147484283" r:id="rId8"/>
    <p:sldLayoutId id="2147484284" r:id="rId9"/>
    <p:sldLayoutId id="2147484285" r:id="rId10"/>
    <p:sldLayoutId id="214748428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ximnurses.com/jobs/facility/search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ls.gov/ooh/healthcare/registered-nurses.htm" TargetMode="External"/><Relationship Id="rId5" Type="http://schemas.openxmlformats.org/officeDocument/2006/relationships/hyperlink" Target="http://explorehealthcareers.org/en/Career/21/Registered_Nurse_RN" TargetMode="External"/><Relationship Id="rId4" Type="http://schemas.openxmlformats.org/officeDocument/2006/relationships/hyperlink" Target="https://www.indeed.com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Rectangle 5"/>
          <p:cNvSpPr>
            <a:spLocks noGrp="1" noChangeArrowheads="1"/>
          </p:cNvSpPr>
          <p:nvPr>
            <p:ph type="ctrTitle"/>
          </p:nvPr>
        </p:nvSpPr>
        <p:spPr>
          <a:ln w="76200">
            <a:solidFill>
              <a:srgbClr val="7030A0"/>
            </a:solidFill>
            <a:prstDash val="sysDash"/>
          </a:ln>
        </p:spPr>
        <p:txBody>
          <a:bodyPr>
            <a:normAutofit/>
          </a:bodyPr>
          <a:lstStyle/>
          <a:p>
            <a:r>
              <a:rPr lang="en-GB" dirty="0"/>
              <a:t>Résumé Writing</a:t>
            </a:r>
            <a:br>
              <a:rPr lang="en-GB" dirty="0"/>
            </a:br>
            <a:r>
              <a:rPr lang="en-GB" dirty="0"/>
              <a:t>Nursing</a:t>
            </a:r>
            <a:endParaRPr lang="en-US" dirty="0"/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Santa Barbara City College </a:t>
            </a:r>
            <a:br>
              <a:rPr lang="en-US" sz="2800" dirty="0"/>
            </a:br>
            <a:r>
              <a:rPr lang="en-US" sz="2800" dirty="0"/>
              <a:t>Career Center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  <a:ln/>
        </p:spPr>
        <p:txBody>
          <a:bodyPr lIns="0" tIns="0" rIns="0" bIns="0">
            <a:normAutofit fontScale="90000"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100" b="0" dirty="0"/>
              <a:t>Parts of a Résumé:</a:t>
            </a:r>
            <a:r>
              <a:rPr lang="en-GB" sz="3100" dirty="0"/>
              <a:t> </a:t>
            </a:r>
            <a:r>
              <a:rPr lang="en-GB" dirty="0"/>
              <a:t/>
            </a:r>
            <a:br>
              <a:rPr lang="en-GB" dirty="0"/>
            </a:br>
            <a:r>
              <a:rPr lang="en-GB" sz="4900" dirty="0"/>
              <a:t>Education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lIns="0" tIns="0" rIns="0" bIns="0">
            <a:normAutofit/>
          </a:bodyPr>
          <a:lstStyle/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Many students underestimate how important their education is on their résumé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Think in terms of skills and experience...  Describe rotations/internships like professional experience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Include degree, certifications, license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GPA only if exemplary (</a:t>
            </a:r>
            <a:r>
              <a:rPr lang="en-GB" sz="2800" dirty="0" err="1"/>
              <a:t>honors</a:t>
            </a:r>
            <a:r>
              <a:rPr lang="en-GB" sz="2800" dirty="0"/>
              <a:t>, top student)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Scholarships (academic achievement)</a:t>
            </a:r>
          </a:p>
          <a:p>
            <a:pPr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88388" cy="1220788"/>
          </a:xfr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  <a:ln/>
        </p:spPr>
        <p:txBody>
          <a:bodyPr lIns="90000" tIns="46800" rIns="90000" bIns="46800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b="0" dirty="0"/>
              <a:t>Parts of a Résumé:</a:t>
            </a:r>
            <a:r>
              <a:rPr lang="en-GB" sz="2800" dirty="0"/>
              <a:t> </a:t>
            </a:r>
            <a:br>
              <a:rPr lang="en-GB" sz="2800" dirty="0"/>
            </a:br>
            <a:r>
              <a:rPr lang="en-GB" b="0" dirty="0"/>
              <a:t>Education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228600" y="1447800"/>
            <a:ext cx="8688388" cy="2516188"/>
          </a:xfrm>
          <a:ln/>
        </p:spPr>
        <p:txBody>
          <a:bodyPr lIns="90000" tIns="46800" rIns="90000" bIns="46800"/>
          <a:lstStyle/>
          <a:p>
            <a:pPr>
              <a:lnSpc>
                <a:spcPct val="90000"/>
              </a:lnSpc>
              <a:spcBef>
                <a:spcPts val="7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3200"/>
          </a:p>
          <a:p>
            <a:pPr>
              <a:lnSpc>
                <a:spcPct val="90000"/>
              </a:lnSpc>
              <a:spcBef>
                <a:spcPts val="7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3200"/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half" idx="2"/>
          </p:nvPr>
        </p:nvSpPr>
        <p:spPr>
          <a:xfrm>
            <a:off x="685800" y="1828800"/>
            <a:ext cx="7772400" cy="5257800"/>
          </a:xfrm>
          <a:ln/>
        </p:spPr>
        <p:txBody>
          <a:bodyPr lIns="90000" tIns="46800" rIns="90000" bIns="46800"/>
          <a:lstStyle/>
          <a:p>
            <a:pPr>
              <a:lnSpc>
                <a:spcPct val="90000"/>
              </a:lnSpc>
              <a:spcBef>
                <a:spcPts val="7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/>
              <a:t>Associate Degree in Nursing,</a:t>
            </a:r>
            <a:r>
              <a:rPr lang="en-GB" dirty="0"/>
              <a:t> Santa Barbara City College, Santa Barbara, CA, June 2019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err="1"/>
              <a:t>Honors</a:t>
            </a:r>
            <a:r>
              <a:rPr lang="en-GB" dirty="0"/>
              <a:t>: 3.6 GPA, Dean’s List (2 terms)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Clinical Rotations: ... 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Special Projects: ....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/>
          </a:p>
          <a:p>
            <a:pPr>
              <a:lnSpc>
                <a:spcPct val="90000"/>
              </a:lnSpc>
              <a:spcBef>
                <a:spcPts val="7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1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  <a:ln/>
        </p:spPr>
        <p:txBody>
          <a:bodyPr lIns="90000" tIns="46800" rIns="90000" bIns="46800">
            <a:normAutofit fontScale="90000"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0" dirty="0"/>
              <a:t> </a:t>
            </a:r>
            <a:r>
              <a:rPr lang="en-GB" sz="3100" b="0" dirty="0"/>
              <a:t>Parts of a Résumé:</a:t>
            </a:r>
            <a:r>
              <a:rPr lang="en-GB" sz="2800" b="0" dirty="0"/>
              <a:t/>
            </a:r>
            <a:br>
              <a:rPr lang="en-GB" sz="2800" b="0" dirty="0"/>
            </a:br>
            <a:r>
              <a:rPr lang="en-GB" sz="4900" dirty="0"/>
              <a:t>Experience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lIns="90000" tIns="46800" rIns="90000" bIns="46800"/>
          <a:lstStyle/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First determine your best format: how the </a:t>
            </a:r>
            <a:r>
              <a:rPr lang="en-GB" sz="2800" b="0" dirty="0"/>
              <a:t>résumé should be organized</a:t>
            </a:r>
            <a:br>
              <a:rPr lang="en-GB" sz="2800" b="0" dirty="0"/>
            </a:br>
            <a:endParaRPr lang="en-GB" sz="2800" b="0" dirty="0"/>
          </a:p>
          <a:p>
            <a:pPr lvl="1"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/>
              <a:t>Chronological: By time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/>
              <a:t>Functional: By skill set</a:t>
            </a:r>
          </a:p>
          <a:p>
            <a:pPr>
              <a:lnSpc>
                <a:spcPct val="90000"/>
              </a:lnSpc>
              <a:spcBef>
                <a:spcPts val="7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cs typeface="Times New Roman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  <a:ln/>
        </p:spPr>
        <p:txBody>
          <a:bodyPr lIns="90000" tIns="46800" rIns="90000" bIns="46800">
            <a:normAutofit fontScale="90000"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0" dirty="0"/>
              <a:t> </a:t>
            </a:r>
            <a:r>
              <a:rPr lang="en-GB" sz="3100" b="0" dirty="0"/>
              <a:t>Parts of a Résumé:</a:t>
            </a:r>
            <a:r>
              <a:rPr lang="en-GB" sz="3100" dirty="0"/>
              <a:t> </a:t>
            </a:r>
            <a:r>
              <a:rPr lang="en-GB" dirty="0"/>
              <a:t/>
            </a:r>
            <a:br>
              <a:rPr lang="en-GB" dirty="0"/>
            </a:br>
            <a:r>
              <a:rPr lang="en-GB" sz="4900" dirty="0"/>
              <a:t>Experience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lIns="90000" tIns="46800" rIns="90000" bIns="46800">
            <a:normAutofit/>
          </a:bodyPr>
          <a:lstStyle/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Be consistent with how you choose to organize and describe your experience.</a:t>
            </a:r>
          </a:p>
          <a:p>
            <a:pPr>
              <a:lnSpc>
                <a:spcPct val="90000"/>
              </a:lnSpc>
              <a:spcBef>
                <a:spcPts val="3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200" dirty="0"/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Include: </a:t>
            </a:r>
          </a:p>
          <a:p>
            <a:pPr>
              <a:lnSpc>
                <a:spcPct val="90000"/>
              </a:lnSpc>
              <a:spcBef>
                <a:spcPts val="6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/>
              <a:t>	</a:t>
            </a:r>
            <a:r>
              <a:rPr lang="en-GB" sz="2400" i="1" dirty="0"/>
              <a:t>Title, Organization, City, State, Dates</a:t>
            </a:r>
          </a:p>
          <a:p>
            <a:pPr>
              <a:lnSpc>
                <a:spcPct val="90000"/>
              </a:lnSpc>
              <a:spcBef>
                <a:spcPts val="3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200" i="1" dirty="0"/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b="1" dirty="0">
                <a:cs typeface="Times New Roman" charset="0"/>
              </a:rPr>
              <a:t>If your job title is not descriptive, consider replacing it with a functional title</a:t>
            </a:r>
          </a:p>
          <a:p>
            <a:pPr>
              <a:lnSpc>
                <a:spcPct val="90000"/>
              </a:lnSpc>
              <a:spcBef>
                <a:spcPts val="7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cs typeface="Times New Roman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  <a:ln/>
        </p:spPr>
        <p:txBody>
          <a:bodyPr lIns="90000" tIns="46800" rIns="90000" bIns="46800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b="0" dirty="0"/>
              <a:t> </a:t>
            </a:r>
            <a:r>
              <a:rPr lang="en-GB" b="0" dirty="0"/>
              <a:t>Chronological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lIns="90000" tIns="46800" rIns="90000" bIns="46800">
            <a:normAutofit lnSpcReduction="10000"/>
          </a:bodyPr>
          <a:lstStyle/>
          <a:p>
            <a:pPr>
              <a:lnSpc>
                <a:spcPct val="90000"/>
              </a:lnSpc>
              <a:spcBef>
                <a:spcPts val="7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ADVANTAGES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Most common &amp; traditional style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Employers find it easy to understand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Generally easier to write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Emphasizes career laddering</a:t>
            </a:r>
            <a:br>
              <a:rPr lang="en-GB" sz="2800" dirty="0">
                <a:cs typeface="Times New Roman" charset="0"/>
              </a:rPr>
            </a:br>
            <a:endParaRPr lang="en-GB" sz="2800" dirty="0">
              <a:cs typeface="Times New Roman" charset="0"/>
            </a:endParaRPr>
          </a:p>
          <a:p>
            <a:pPr>
              <a:lnSpc>
                <a:spcPct val="9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DISADVANTAGES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Most recent experience may not be your most important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Little or no work experience or seemingly unimpressive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cs typeface="Times New Roman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  <a:ln/>
        </p:spPr>
        <p:txBody>
          <a:bodyPr lIns="90000" tIns="46800" rIns="90000" bIns="46800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b="0" dirty="0"/>
              <a:t> Chronological </a:t>
            </a:r>
            <a:r>
              <a:rPr lang="en-GB" b="0" dirty="0"/>
              <a:t>Example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lIns="90000" tIns="46800" rIns="90000" bIns="46800">
            <a:normAutofit lnSpcReduction="10000"/>
          </a:bodyPr>
          <a:lstStyle/>
          <a:p>
            <a:pPr>
              <a:lnSpc>
                <a:spcPct val="90000"/>
              </a:lnSpc>
              <a:spcBef>
                <a:spcPts val="7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b="1" dirty="0">
                <a:cs typeface="Times New Roman" charset="0"/>
              </a:rPr>
              <a:t>Nursing Intern</a:t>
            </a:r>
            <a:r>
              <a:rPr lang="en-GB" sz="2800" dirty="0">
                <a:cs typeface="Times New Roman" charset="0"/>
              </a:rPr>
              <a:t>, Cottage Hospital, Santa Barbara, CA, 8/18 – 5/19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Responsible for tasks on the Medical/Surgical, Geriatric, Maternity and Cardiac units. Took vital signs, applied sterile dressings, and handled tube feedings. Learned tracheotomy suctioning techniques. Worked on different floors as needed</a:t>
            </a:r>
          </a:p>
          <a:p>
            <a:pPr>
              <a:lnSpc>
                <a:spcPct val="9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b="1" dirty="0">
                <a:cs typeface="Times New Roman" charset="0"/>
              </a:rPr>
              <a:t>Certified Nursing Assistant</a:t>
            </a:r>
            <a:r>
              <a:rPr lang="en-GB" sz="2800" dirty="0">
                <a:cs typeface="Times New Roman" charset="0"/>
              </a:rPr>
              <a:t>, Assisted Health Care, Santa Barbara, CA, 8/15-7/18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Provided patient care, administered medications, assisted with activities of daily living including body mechanics, nutrition and safety.</a:t>
            </a:r>
          </a:p>
          <a:p>
            <a:pPr>
              <a:lnSpc>
                <a:spcPct val="9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cs typeface="Times New Roman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  <a:ln/>
        </p:spPr>
        <p:txBody>
          <a:bodyPr lIns="90000" tIns="46800" rIns="90000" bIns="46800">
            <a:norm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0" dirty="0"/>
              <a:t> Functional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lIns="90000" tIns="46800" rIns="90000" bIns="46800">
            <a:normAutofit/>
          </a:bodyPr>
          <a:lstStyle/>
          <a:p>
            <a:pPr>
              <a:lnSpc>
                <a:spcPct val="90000"/>
              </a:lnSpc>
              <a:spcBef>
                <a:spcPts val="7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ADVANTAGES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Useful to emphasize abilities not used in recent work experience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Useful when changing careers or entering the job market for the first time</a:t>
            </a:r>
          </a:p>
          <a:p>
            <a:pPr>
              <a:lnSpc>
                <a:spcPct val="9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cs typeface="Times New Roman" charset="0"/>
            </a:endParaRPr>
          </a:p>
          <a:p>
            <a:pPr>
              <a:lnSpc>
                <a:spcPct val="9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DISADVANTAGES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May be more difficult to write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May be confusing to employer or create scepticism due to lack of content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cs typeface="Times New Roman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  <a:ln/>
        </p:spPr>
        <p:txBody>
          <a:bodyPr lIns="90000" tIns="46800" rIns="90000" bIns="46800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b="0" dirty="0"/>
              <a:t> </a:t>
            </a:r>
            <a:r>
              <a:rPr lang="en-GB" b="0" dirty="0"/>
              <a:t>Functional</a:t>
            </a:r>
            <a:r>
              <a:rPr lang="en-GB" sz="4000" b="0" dirty="0"/>
              <a:t> Example</a:t>
            </a:r>
            <a:endParaRPr lang="en-GB" sz="4000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lIns="90000" tIns="46800" rIns="90000" bIns="46800">
            <a:normAutofit fontScale="62500" lnSpcReduction="20000"/>
          </a:bodyPr>
          <a:lstStyle/>
          <a:p>
            <a:pPr>
              <a:lnSpc>
                <a:spcPct val="90000"/>
              </a:lnSpc>
              <a:spcBef>
                <a:spcPts val="7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4000" b="1" dirty="0">
                <a:cs typeface="Times New Roman" charset="0"/>
              </a:rPr>
              <a:t>Maternal and Newborn Nursing</a:t>
            </a:r>
            <a:endParaRPr lang="en-GB" sz="4000" dirty="0">
              <a:cs typeface="Times New Roman" charset="0"/>
            </a:endParaRP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4000" dirty="0">
                <a:cs typeface="Times New Roman" charset="0"/>
              </a:rPr>
              <a:t>Cared for critically ill and healthy newborns. 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4000" dirty="0">
                <a:cs typeface="Times New Roman" charset="0"/>
              </a:rPr>
              <a:t>Proficient in relaxation techniques during </a:t>
            </a:r>
            <a:r>
              <a:rPr lang="en-GB" sz="4000" dirty="0" err="1">
                <a:cs typeface="Times New Roman" charset="0"/>
              </a:rPr>
              <a:t>labor</a:t>
            </a:r>
            <a:r>
              <a:rPr lang="en-GB" sz="4000" dirty="0">
                <a:cs typeface="Times New Roman" charset="0"/>
              </a:rPr>
              <a:t>.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4000" dirty="0">
                <a:cs typeface="Times New Roman" charset="0"/>
              </a:rPr>
              <a:t>Became a breast-feeding specialist.</a:t>
            </a:r>
          </a:p>
          <a:p>
            <a:pPr>
              <a:lnSpc>
                <a:spcPct val="9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4000" b="1" dirty="0">
                <a:cs typeface="Times New Roman" charset="0"/>
              </a:rPr>
              <a:t>Medical/Surgical Nursing Clinical Rotation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4000" dirty="0">
                <a:cs typeface="Times New Roman" charset="0"/>
              </a:rPr>
              <a:t>Took vital signs; changed dressings.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4000" dirty="0">
                <a:cs typeface="Times New Roman" charset="0"/>
              </a:rPr>
              <a:t>Learned tracheotomy suctioning techniques.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4000" dirty="0">
                <a:cs typeface="Times New Roman" charset="0"/>
              </a:rPr>
              <a:t>Applied sterile dressings; handled tube feedings.</a:t>
            </a:r>
          </a:p>
          <a:p>
            <a:pPr>
              <a:lnSpc>
                <a:spcPct val="9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4000" b="1" dirty="0">
                <a:cs typeface="Times New Roman" charset="0"/>
              </a:rPr>
              <a:t>Work History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4000" dirty="0">
                <a:cs typeface="Times New Roman" charset="0"/>
              </a:rPr>
              <a:t>Nursing Intern, Cottage Hospital, Santa Barbara, CA, </a:t>
            </a:r>
            <a:br>
              <a:rPr lang="en-GB" sz="4000" dirty="0">
                <a:cs typeface="Times New Roman" charset="0"/>
              </a:rPr>
            </a:br>
            <a:r>
              <a:rPr lang="en-GB" sz="4000" dirty="0">
                <a:cs typeface="Times New Roman" charset="0"/>
              </a:rPr>
              <a:t>8/18 – 5/19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4000" dirty="0">
                <a:cs typeface="Times New Roman" charset="0"/>
              </a:rPr>
              <a:t>Certified Nursing Assistant, Assisted Health Care, Santa Barbara, CA, 8/15-7/18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cs typeface="Times New Roman" charset="0"/>
            </a:endParaRPr>
          </a:p>
          <a:p>
            <a:pPr>
              <a:lnSpc>
                <a:spcPct val="9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cs typeface="Times New Roman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  <a:ln/>
        </p:spPr>
        <p:txBody>
          <a:bodyPr lIns="90000" tIns="46800" rIns="90000" bIns="46800">
            <a:norm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0" dirty="0"/>
              <a:t>Tips for Describing Experiences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lIns="90000" tIns="46800" rIns="90000" bIns="46800">
            <a:norm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Focus on accomplishments, not routine duties</a:t>
            </a:r>
          </a:p>
          <a:p>
            <a:pPr>
              <a:lnSpc>
                <a:spcPct val="8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Use ACTION verbs – administered, distributed, coordinated...</a:t>
            </a:r>
          </a:p>
          <a:p>
            <a:pPr>
              <a:lnSpc>
                <a:spcPct val="8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Use numbers (numerals) whenever you can: inoculated more than 200 patients daily; in charge of crew of 4</a:t>
            </a:r>
          </a:p>
          <a:p>
            <a:pPr>
              <a:lnSpc>
                <a:spcPct val="8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Use a superlative whenever you can: first, best, fastest, largest</a:t>
            </a:r>
          </a:p>
          <a:p>
            <a:pPr>
              <a:lnSpc>
                <a:spcPct val="8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Write long on your first draft– you can edit later</a:t>
            </a:r>
          </a:p>
          <a:p>
            <a:pPr>
              <a:lnSpc>
                <a:spcPct val="8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Show resume to friends. Bring to Career </a:t>
            </a:r>
            <a:r>
              <a:rPr lang="en-GB" sz="2800" dirty="0" err="1">
                <a:cs typeface="Times New Roman" charset="0"/>
              </a:rPr>
              <a:t>Center</a:t>
            </a:r>
            <a:r>
              <a:rPr lang="en-GB" sz="2800" dirty="0">
                <a:cs typeface="Times New Roman" charset="0"/>
              </a:rPr>
              <a:t>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88388" cy="1220788"/>
          </a:xfr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  <a:ln/>
        </p:spPr>
        <p:txBody>
          <a:bodyPr lIns="90000" tIns="46800" rIns="90000" bIns="46800">
            <a:normAutofit fontScale="90000"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b="0" dirty="0"/>
              <a:t>Parts of a </a:t>
            </a:r>
            <a:r>
              <a:rPr lang="en-GB" sz="3100" b="0" dirty="0"/>
              <a:t>Résumé</a:t>
            </a:r>
            <a:r>
              <a:rPr lang="en-GB" sz="2800" b="0" dirty="0"/>
              <a:t>:</a:t>
            </a:r>
            <a:r>
              <a:rPr lang="en-GB" dirty="0"/>
              <a:t> </a:t>
            </a:r>
            <a:br>
              <a:rPr lang="en-GB" dirty="0"/>
            </a:br>
            <a:r>
              <a:rPr lang="en-GB" sz="4900" dirty="0"/>
              <a:t>Other Sections</a:t>
            </a:r>
            <a:endParaRPr lang="en-GB" sz="4900" b="0" dirty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026025"/>
          </a:xfrm>
          <a:ln/>
        </p:spPr>
        <p:txBody>
          <a:bodyPr lIns="90000" tIns="46800" rIns="90000" bIns="46800"/>
          <a:lstStyle/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Campus/Community Involvement or Volunteer Work</a:t>
            </a:r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This is one example...think of some of your own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References</a:t>
            </a:r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No need to include; they are assumed. Use the space to expand on your qualifications</a:t>
            </a:r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Create a reference sheet to hand them when they do ask, but not before</a:t>
            </a:r>
          </a:p>
          <a:p>
            <a:pPr lvl="1"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  <a:p>
            <a:pPr lvl="1"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  <a:prstDash val="sysDash"/>
          </a:ln>
        </p:spPr>
        <p:txBody>
          <a:bodyPr lIns="90000" tIns="46800" rIns="90000" bIns="468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What is a Résumé?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lIns="90000" tIns="46800" rIns="90000" bIns="46800">
            <a:noAutofit/>
          </a:bodyPr>
          <a:lstStyle/>
          <a:p>
            <a:pPr>
              <a:spcBef>
                <a:spcPts val="7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A marketing tool – you are marketing yourself</a:t>
            </a:r>
          </a:p>
          <a:p>
            <a:pPr>
              <a:spcBef>
                <a:spcPts val="2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cs typeface="Times New Roman" charset="0"/>
            </a:endParaRPr>
          </a:p>
          <a:p>
            <a:pPr>
              <a:spcBef>
                <a:spcPts val="7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A brief overview of education and </a:t>
            </a:r>
            <a:r>
              <a:rPr lang="en-GB" sz="2800" b="1" dirty="0">
                <a:cs typeface="Times New Roman" charset="0"/>
              </a:rPr>
              <a:t>relevant</a:t>
            </a:r>
            <a:r>
              <a:rPr lang="en-GB" sz="2800" dirty="0">
                <a:cs typeface="Times New Roman" charset="0"/>
              </a:rPr>
              <a:t> activities to demonstrate skills and accomplishments</a:t>
            </a:r>
          </a:p>
          <a:p>
            <a:pPr>
              <a:spcBef>
                <a:spcPts val="225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cs typeface="Times New Roman" charset="0"/>
            </a:endParaRPr>
          </a:p>
          <a:p>
            <a:pPr>
              <a:spcBef>
                <a:spcPts val="7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A document tailored to each position</a:t>
            </a:r>
          </a:p>
          <a:p>
            <a:pPr>
              <a:spcBef>
                <a:spcPts val="7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cs typeface="Times New Roman" charset="0"/>
            </a:endParaRPr>
          </a:p>
          <a:p>
            <a:pPr>
              <a:spcBef>
                <a:spcPts val="7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The first (and maybe the only) impression – so you need to make it right!!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  <a:ln/>
        </p:spPr>
        <p:txBody>
          <a:bodyPr lIns="90000" tIns="46800" rIns="90000" bIns="46800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Résumé Formatting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lIns="90000" tIns="46800" rIns="90000" bIns="46800">
            <a:normAutofit/>
          </a:bodyPr>
          <a:lstStyle/>
          <a:p>
            <a:pPr>
              <a:spcBef>
                <a:spcPts val="8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Length: ONE PAGE? Two only if needed…</a:t>
            </a:r>
          </a:p>
          <a:p>
            <a:pPr>
              <a:spcBef>
                <a:spcPts val="8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Font and margin considerations</a:t>
            </a:r>
          </a:p>
          <a:p>
            <a:pPr>
              <a:spcBef>
                <a:spcPts val="8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Use </a:t>
            </a:r>
            <a:r>
              <a:rPr lang="en-GB" sz="2800" u="sng" dirty="0"/>
              <a:t>underlines</a:t>
            </a:r>
            <a:r>
              <a:rPr lang="en-GB" sz="2800" dirty="0"/>
              <a:t>, </a:t>
            </a:r>
            <a:r>
              <a:rPr lang="en-GB" sz="2800" b="1" dirty="0"/>
              <a:t>bold type</a:t>
            </a:r>
            <a:r>
              <a:rPr lang="en-GB" sz="2800" dirty="0"/>
              <a:t>, and </a:t>
            </a:r>
            <a:r>
              <a:rPr lang="en-GB" sz="2800" i="1" dirty="0"/>
              <a:t>italics</a:t>
            </a:r>
            <a:r>
              <a:rPr lang="en-GB" sz="2800" dirty="0"/>
              <a:t> to highlight important information</a:t>
            </a:r>
          </a:p>
          <a:p>
            <a:pPr>
              <a:spcBef>
                <a:spcPts val="8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Your résumé should be NEAT, PROFESSIONAL and EASY TO READ</a:t>
            </a:r>
          </a:p>
          <a:p>
            <a:pPr>
              <a:spcBef>
                <a:spcPts val="8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Absolutely NO typographical errors!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  <a:ln/>
        </p:spPr>
        <p:txBody>
          <a:bodyPr lIns="90000" tIns="46800" rIns="90000" bIns="46800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Résumé Formatting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lIns="90000" tIns="46800" rIns="90000" bIns="46800"/>
          <a:lstStyle/>
          <a:p>
            <a:pPr>
              <a:spcBef>
                <a:spcPts val="8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Use phrases, not sentences</a:t>
            </a:r>
          </a:p>
          <a:p>
            <a:pPr>
              <a:spcBef>
                <a:spcPts val="8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No personal pronouns (I, me)</a:t>
            </a:r>
          </a:p>
          <a:p>
            <a:pPr>
              <a:spcBef>
                <a:spcPts val="8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Be clear and concise with descriptions</a:t>
            </a:r>
          </a:p>
          <a:p>
            <a:pPr>
              <a:spcBef>
                <a:spcPts val="8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Avoid excessive adjectives</a:t>
            </a:r>
          </a:p>
          <a:p>
            <a:pPr>
              <a:spcBef>
                <a:spcPts val="8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Keep it crisp</a:t>
            </a:r>
          </a:p>
          <a:p>
            <a:pPr>
              <a:spcBef>
                <a:spcPts val="825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900" dirty="0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/>
          <a:lstStyle/>
          <a:p>
            <a:pPr algn="ctr"/>
            <a:r>
              <a:rPr lang="en-US" dirty="0"/>
              <a:t>Résumé Top Tips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Match keywords</a:t>
            </a:r>
            <a:r>
              <a:rPr lang="en-US" sz="2800" dirty="0"/>
              <a:t> to job listing</a:t>
            </a:r>
          </a:p>
          <a:p>
            <a:r>
              <a:rPr lang="en-US" sz="2800" dirty="0"/>
              <a:t>Think like a </a:t>
            </a:r>
            <a:r>
              <a:rPr lang="en-US" sz="2800" b="1" dirty="0"/>
              <a:t>marketing pro</a:t>
            </a:r>
            <a:r>
              <a:rPr lang="en-US" sz="2800" dirty="0"/>
              <a:t> – bullets, clean, easy to read, and keep design elements </a:t>
            </a:r>
            <a:r>
              <a:rPr lang="en-US" sz="2800" i="1" u="sng" dirty="0"/>
              <a:t>minimal.</a:t>
            </a:r>
          </a:p>
          <a:p>
            <a:r>
              <a:rPr lang="en-US" sz="2800" dirty="0"/>
              <a:t>Don’t misspell things – </a:t>
            </a:r>
            <a:r>
              <a:rPr lang="en-US" sz="2800" b="1" dirty="0"/>
              <a:t>use spell check AND proofread</a:t>
            </a:r>
            <a:r>
              <a:rPr lang="en-US" sz="2800" dirty="0"/>
              <a:t>.</a:t>
            </a:r>
          </a:p>
          <a:p>
            <a:r>
              <a:rPr lang="en-US" sz="2800" b="1" dirty="0"/>
              <a:t>Be consistent</a:t>
            </a:r>
            <a:r>
              <a:rPr lang="en-US" sz="2800" dirty="0"/>
              <a:t> - use past action verbs (present tense only for things you are doing right now.)</a:t>
            </a:r>
          </a:p>
          <a:p>
            <a:r>
              <a:rPr lang="en-US" sz="2800" b="1" dirty="0"/>
              <a:t>Be specific</a:t>
            </a:r>
            <a:r>
              <a:rPr lang="en-US" sz="2800" dirty="0"/>
              <a:t> – use numbers &amp; accomplishments</a:t>
            </a:r>
          </a:p>
          <a:p>
            <a:r>
              <a:rPr lang="en-US" sz="2800" dirty="0"/>
              <a:t>TELL THE TRUTH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  <a:prstDash val="sysDash"/>
          </a:ln>
        </p:spPr>
        <p:txBody>
          <a:bodyPr lIns="90000" tIns="46800" rIns="90000" bIns="468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Resources for background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lIns="90000" tIns="46800" rIns="90000" bIns="46800">
            <a:noAutofit/>
          </a:bodyPr>
          <a:lstStyle/>
          <a:p>
            <a:pPr marL="0" indent="0">
              <a:spcBef>
                <a:spcPts val="75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Before you get started… know your stuff!</a:t>
            </a:r>
            <a:br>
              <a:rPr lang="en-GB" sz="2800" dirty="0">
                <a:cs typeface="Times New Roman" charset="0"/>
              </a:rPr>
            </a:br>
            <a:endParaRPr lang="en-GB" sz="2800" dirty="0">
              <a:cs typeface="Times New Roman" charset="0"/>
            </a:endParaRPr>
          </a:p>
          <a:p>
            <a:pPr>
              <a:spcBef>
                <a:spcPts val="7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/>
              <a:t>Job Listings, with descriptions -- for example, see:</a:t>
            </a:r>
          </a:p>
          <a:p>
            <a:pPr lvl="1">
              <a:spcBef>
                <a:spcPts val="7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>
                <a:hlinkClick r:id="rId3"/>
              </a:rPr>
              <a:t>Maxim Nurses Listings</a:t>
            </a:r>
            <a:r>
              <a:rPr lang="en-GB" sz="2400" dirty="0"/>
              <a:t>: </a:t>
            </a:r>
            <a:r>
              <a:rPr lang="en-GB" sz="1400" dirty="0"/>
              <a:t>(use Chrome)</a:t>
            </a:r>
          </a:p>
          <a:p>
            <a:pPr lvl="1">
              <a:spcBef>
                <a:spcPts val="7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>
                <a:hlinkClick r:id="rId4"/>
              </a:rPr>
              <a:t>Indeed.com</a:t>
            </a:r>
            <a:endParaRPr lang="en-GB" sz="2400" dirty="0"/>
          </a:p>
          <a:p>
            <a:pPr lvl="1">
              <a:spcBef>
                <a:spcPts val="7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400" dirty="0">
              <a:cs typeface="Times New Roman" charset="0"/>
            </a:endParaRPr>
          </a:p>
          <a:p>
            <a:pPr>
              <a:spcBef>
                <a:spcPts val="7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RN overview (terminology, skills, specialities, wages):</a:t>
            </a:r>
          </a:p>
          <a:p>
            <a:pPr lvl="1">
              <a:spcBef>
                <a:spcPts val="7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>
                <a:cs typeface="Times New Roman" charset="0"/>
                <a:hlinkClick r:id="rId5"/>
              </a:rPr>
              <a:t>Explore Health Careers </a:t>
            </a:r>
            <a:r>
              <a:rPr lang="en-GB" sz="2400" dirty="0">
                <a:cs typeface="Times New Roman" charset="0"/>
              </a:rPr>
              <a:t>(RN page)</a:t>
            </a:r>
          </a:p>
          <a:p>
            <a:pPr lvl="1">
              <a:spcBef>
                <a:spcPts val="7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>
                <a:cs typeface="Times New Roman" charset="0"/>
                <a:hlinkClick r:id="rId6"/>
              </a:rPr>
              <a:t>Occupational Outlook Handbook</a:t>
            </a:r>
            <a:endParaRPr lang="en-GB" sz="2800" dirty="0">
              <a:cs typeface="Times New Roman" charset="0"/>
            </a:endParaRPr>
          </a:p>
          <a:p>
            <a:pPr>
              <a:spcBef>
                <a:spcPts val="7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/>
          </a:p>
          <a:p>
            <a:pPr marL="0" indent="0">
              <a:spcBef>
                <a:spcPts val="75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55705060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/>
          <a:lstStyle/>
          <a:p>
            <a:r>
              <a:rPr lang="en-GB" dirty="0"/>
              <a:t>Résumé Writing Guidelines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GB" sz="8600" dirty="0"/>
              <a:t>YOU MUST TELL THE TRUTH!!</a:t>
            </a:r>
          </a:p>
          <a:p>
            <a:endParaRPr lang="en-GB" sz="8600" dirty="0"/>
          </a:p>
          <a:p>
            <a:r>
              <a:rPr lang="en-GB" sz="8600" dirty="0"/>
              <a:t>Résumés are subjective– few true rules</a:t>
            </a:r>
          </a:p>
          <a:p>
            <a:pPr lvl="1"/>
            <a:r>
              <a:rPr lang="en-GB" sz="8600" dirty="0"/>
              <a:t>What you include, and HOW you include it, has an impact</a:t>
            </a:r>
          </a:p>
          <a:p>
            <a:endParaRPr lang="en-GB" sz="8600" dirty="0"/>
          </a:p>
          <a:p>
            <a:r>
              <a:rPr lang="en-GB" sz="8600" dirty="0"/>
              <a:t>Prioritize the information in order of interest to your reader– top left is highest emphasis</a:t>
            </a:r>
            <a:br>
              <a:rPr lang="en-GB" sz="8600" dirty="0"/>
            </a:br>
            <a:endParaRPr lang="en-GB" sz="8600" dirty="0"/>
          </a:p>
          <a:p>
            <a:r>
              <a:rPr lang="en-GB" sz="8600" dirty="0"/>
              <a:t>Save a résumé that has all your info that you can tailor thereafter for specific employment</a:t>
            </a:r>
          </a:p>
          <a:p>
            <a:endParaRPr lang="en-GB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r>
              <a:rPr lang="en-GB" dirty="0"/>
              <a:t>Linking Yourself to the Position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Match YOUR skills &amp; qualifications to THEIR requirements and keywords (see job descriptions)</a:t>
            </a:r>
          </a:p>
          <a:p>
            <a:endParaRPr lang="en-GB" sz="2800" dirty="0"/>
          </a:p>
          <a:p>
            <a:r>
              <a:rPr lang="en-GB" sz="2800" dirty="0"/>
              <a:t>Critique your résumé as if YOU were the employer– what would YOU want to see?</a:t>
            </a:r>
          </a:p>
          <a:p>
            <a:endParaRPr lang="en-GB" sz="2800" dirty="0"/>
          </a:p>
          <a:p>
            <a:r>
              <a:rPr lang="en-GB" sz="2800" dirty="0"/>
              <a:t>This is the single most important aspect of résumé writing!</a:t>
            </a:r>
          </a:p>
          <a:p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>
            <a:normAutofit fontScale="90000"/>
          </a:bodyPr>
          <a:lstStyle/>
          <a:p>
            <a:r>
              <a:rPr lang="en-GB" sz="3100" dirty="0"/>
              <a:t>Parts of a Résumé: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 </a:t>
            </a:r>
            <a:r>
              <a:rPr lang="en-GB" sz="4900" dirty="0"/>
              <a:t>Objective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Objective: Type 1 (for specific position)</a:t>
            </a:r>
            <a:br>
              <a:rPr lang="en-GB" dirty="0"/>
            </a:br>
            <a:endParaRPr lang="en-GB" dirty="0"/>
          </a:p>
          <a:p>
            <a:pPr lvl="1"/>
            <a:r>
              <a:rPr lang="en-GB" dirty="0"/>
              <a:t>Registered Nurse at Cottage Hospital</a:t>
            </a:r>
          </a:p>
          <a:p>
            <a:pPr lvl="1"/>
            <a:r>
              <a:rPr lang="en-GB" dirty="0"/>
              <a:t>To secure position as a Medical Administration Nurse for Valle Verde ...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  <a:ln/>
        </p:spPr>
        <p:txBody>
          <a:bodyPr lIns="0" tIns="0" rIns="0" bIns="0">
            <a:norm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b="0" dirty="0"/>
              <a:t>Parts of a Résumé: </a:t>
            </a:r>
            <a:br>
              <a:rPr lang="en-GB" sz="2800" b="0" dirty="0"/>
            </a:br>
            <a:r>
              <a:rPr lang="en-GB" dirty="0"/>
              <a:t>Objective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lIns="0" tIns="0" rIns="0" bIns="0"/>
          <a:lstStyle/>
          <a:p>
            <a:pPr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0" dirty="0"/>
              <a:t>Objective: Type 2 (for skills you bring)</a:t>
            </a:r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To secure a position utilizing my strong judgment and decision making skills to make a significant contribution in medical, surgical, and patient care activities</a:t>
            </a:r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/>
              <a:t>To contribute to a health care </a:t>
            </a:r>
            <a:r>
              <a:rPr lang="en-GB" dirty="0" err="1"/>
              <a:t>center</a:t>
            </a:r>
            <a:r>
              <a:rPr lang="en-GB" dirty="0"/>
              <a:t> that can use a dedicated and hard working medical professional with exceptional communication and organizational skills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  <a:ln/>
        </p:spPr>
        <p:txBody>
          <a:bodyPr lIns="0" tIns="0" rIns="0" bIns="0">
            <a:norm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b="0" dirty="0"/>
              <a:t>Parts of a Résumé: </a:t>
            </a:r>
            <a:br>
              <a:rPr lang="en-GB" sz="2800" b="0" dirty="0"/>
            </a:br>
            <a:r>
              <a:rPr lang="en-GB" dirty="0"/>
              <a:t>Objective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lIns="0" tIns="0" rIns="0" bIns="0"/>
          <a:lstStyle/>
          <a:p>
            <a:pPr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0"/>
              <a:t>Objective: Type 3 (combination of 1 and 2)</a:t>
            </a:r>
          </a:p>
          <a:p>
            <a:pPr lvl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To contribute to Cottage Hospital as a skilled and fresh Registered Nursing professional with proven management and leadership skills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  <a:ln/>
        </p:spPr>
        <p:txBody>
          <a:bodyPr lIns="90000" tIns="46800" rIns="90000" bIns="46800">
            <a:normAutofit fontScale="90000"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100" b="0" dirty="0"/>
              <a:t>Parts of a Résumé:</a:t>
            </a:r>
            <a:r>
              <a:rPr lang="en-GB" sz="3100" dirty="0"/>
              <a:t> </a:t>
            </a:r>
            <a:r>
              <a:rPr lang="en-GB" dirty="0"/>
              <a:t/>
            </a:r>
            <a:br>
              <a:rPr lang="en-GB" dirty="0"/>
            </a:br>
            <a:r>
              <a:rPr lang="en-GB" sz="4900" dirty="0"/>
              <a:t>Qualifications</a:t>
            </a:r>
            <a:endParaRPr lang="en-GB" sz="4900" b="0" dirty="0"/>
          </a:p>
        </p:txBody>
      </p:sp>
      <p:sp>
        <p:nvSpPr>
          <p:cNvPr id="1638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lIns="90000" tIns="46800" rIns="90000" bIns="46800">
            <a:normAutofit/>
          </a:bodyPr>
          <a:lstStyle/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Highlight your own personal strengths &amp; the job requirements (adept at all aspects of basic patient care, medical charting, compassionate, bilingual, excellent organizational skills...)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Compare with job description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Relate to the objective (“extra” value that is related to position or shows some growth OK; e.g. supervisorial experience)</a:t>
            </a:r>
          </a:p>
          <a:p>
            <a:pPr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cs typeface="Times New Roman" charset="0"/>
              </a:rPr>
              <a:t>Be specific when listing skills</a:t>
            </a:r>
          </a:p>
          <a:p>
            <a:pPr>
              <a:lnSpc>
                <a:spcPct val="90000"/>
              </a:lnSpc>
              <a:spcBef>
                <a:spcPts val="7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cs typeface="Times New Roman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526DB0"/>
      </a:dk2>
      <a:lt2>
        <a:srgbClr val="9BE4FB"/>
      </a:lt2>
      <a:accent1>
        <a:srgbClr val="526DB0"/>
      </a:accent1>
      <a:accent2>
        <a:srgbClr val="526DB0"/>
      </a:accent2>
      <a:accent3>
        <a:srgbClr val="526DB0"/>
      </a:accent3>
      <a:accent4>
        <a:srgbClr val="526DB0"/>
      </a:accent4>
      <a:accent5>
        <a:srgbClr val="526DB0"/>
      </a:accent5>
      <a:accent6>
        <a:srgbClr val="526DB0"/>
      </a:accent6>
      <a:hlink>
        <a:srgbClr val="002060"/>
      </a:hlink>
      <a:folHlink>
        <a:srgbClr val="00206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863</TotalTime>
  <Words>1525</Words>
  <Application>Microsoft Office PowerPoint</Application>
  <PresentationFormat>On-screen Show (4:3)</PresentationFormat>
  <Paragraphs>253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Courier New</vt:lpstr>
      <vt:lpstr>Lucida Sans Unicode</vt:lpstr>
      <vt:lpstr>Times New Roman</vt:lpstr>
      <vt:lpstr>Wingdings</vt:lpstr>
      <vt:lpstr>Office Theme</vt:lpstr>
      <vt:lpstr>Résumé Writing Nursing</vt:lpstr>
      <vt:lpstr>What is a Résumé?</vt:lpstr>
      <vt:lpstr>Resources for background</vt:lpstr>
      <vt:lpstr>Résumé Writing Guidelines</vt:lpstr>
      <vt:lpstr>Linking Yourself to the Position</vt:lpstr>
      <vt:lpstr>Parts of a Résumé:  Objective</vt:lpstr>
      <vt:lpstr>Parts of a Résumé:  Objective</vt:lpstr>
      <vt:lpstr>Parts of a Résumé:  Objective</vt:lpstr>
      <vt:lpstr>Parts of a Résumé:  Qualifications</vt:lpstr>
      <vt:lpstr>Parts of a Résumé:  Education</vt:lpstr>
      <vt:lpstr>Parts of a Résumé:  Education</vt:lpstr>
      <vt:lpstr> Parts of a Résumé: Experience</vt:lpstr>
      <vt:lpstr> Parts of a Résumé:  Experience</vt:lpstr>
      <vt:lpstr> Chronological</vt:lpstr>
      <vt:lpstr> Chronological Example</vt:lpstr>
      <vt:lpstr> Functional</vt:lpstr>
      <vt:lpstr> Functional Example</vt:lpstr>
      <vt:lpstr>Tips for Describing Experiences</vt:lpstr>
      <vt:lpstr>Parts of a Résumé:  Other Sections</vt:lpstr>
      <vt:lpstr>Résumé Formatting</vt:lpstr>
      <vt:lpstr>Résumé Formatting</vt:lpstr>
      <vt:lpstr>Résumé Top Tips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Resume Rocket Science</dc:title>
  <dc:creator>khunt</dc:creator>
  <cp:lastModifiedBy>Newuser</cp:lastModifiedBy>
  <cp:revision>55</cp:revision>
  <cp:lastPrinted>2017-11-09T18:51:49Z</cp:lastPrinted>
  <dcterms:modified xsi:type="dcterms:W3CDTF">2020-11-16T17:09:16Z</dcterms:modified>
</cp:coreProperties>
</file>