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914" r:id="rId1"/>
  </p:sldMasterIdLst>
  <p:notesMasterIdLst>
    <p:notesMasterId r:id="rId38"/>
  </p:notesMasterIdLst>
  <p:handoutMasterIdLst>
    <p:handoutMasterId r:id="rId39"/>
  </p:handoutMasterIdLst>
  <p:sldIdLst>
    <p:sldId id="275" r:id="rId2"/>
    <p:sldId id="277" r:id="rId3"/>
    <p:sldId id="278" r:id="rId4"/>
    <p:sldId id="279" r:id="rId5"/>
    <p:sldId id="317" r:id="rId6"/>
    <p:sldId id="284" r:id="rId7"/>
    <p:sldId id="285" r:id="rId8"/>
    <p:sldId id="323" r:id="rId9"/>
    <p:sldId id="294" r:id="rId10"/>
    <p:sldId id="261" r:id="rId11"/>
    <p:sldId id="322" r:id="rId12"/>
    <p:sldId id="264" r:id="rId13"/>
    <p:sldId id="295" r:id="rId14"/>
    <p:sldId id="320" r:id="rId15"/>
    <p:sldId id="324" r:id="rId16"/>
    <p:sldId id="296" r:id="rId17"/>
    <p:sldId id="313" r:id="rId18"/>
    <p:sldId id="314" r:id="rId19"/>
    <p:sldId id="315" r:id="rId20"/>
    <p:sldId id="271" r:id="rId21"/>
    <p:sldId id="297" r:id="rId22"/>
    <p:sldId id="299" r:id="rId23"/>
    <p:sldId id="291" r:id="rId24"/>
    <p:sldId id="276" r:id="rId25"/>
    <p:sldId id="300" r:id="rId26"/>
    <p:sldId id="301" r:id="rId27"/>
    <p:sldId id="302" r:id="rId28"/>
    <p:sldId id="303" r:id="rId29"/>
    <p:sldId id="304" r:id="rId30"/>
    <p:sldId id="305" r:id="rId31"/>
    <p:sldId id="306" r:id="rId32"/>
    <p:sldId id="307" r:id="rId33"/>
    <p:sldId id="308" r:id="rId34"/>
    <p:sldId id="309" r:id="rId35"/>
    <p:sldId id="310" r:id="rId36"/>
    <p:sldId id="312" r:id="rId37"/>
  </p:sldIdLst>
  <p:sldSz cx="9144000" cy="6858000" type="screen4x3"/>
  <p:notesSz cx="7010400" cy="9296400"/>
  <p:defaultTextStyle>
    <a:defPPr>
      <a:defRPr lang="en-GB"/>
    </a:defPPr>
    <a:lvl1pPr algn="ctr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Lucida Sans Unicode" pitchFamily="34" charset="0"/>
      </a:defRPr>
    </a:lvl1pPr>
    <a:lvl2pPr marL="457200" algn="ctr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Lucida Sans Unicode" pitchFamily="34" charset="0"/>
      </a:defRPr>
    </a:lvl2pPr>
    <a:lvl3pPr marL="914400" algn="ctr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Lucida Sans Unicode" pitchFamily="34" charset="0"/>
      </a:defRPr>
    </a:lvl3pPr>
    <a:lvl4pPr marL="1371600" algn="ctr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Lucida Sans Unicode" pitchFamily="34" charset="0"/>
      </a:defRPr>
    </a:lvl4pPr>
    <a:lvl5pPr marL="1828800" algn="ctr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Lucida Sans Unicode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Lucida Sans Unicode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Lucida Sans Unicode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Lucida Sans Unicode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Lucida Sans Unicode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69855" autoAdjust="0"/>
  </p:normalViewPr>
  <p:slideViewPr>
    <p:cSldViewPr>
      <p:cViewPr varScale="1">
        <p:scale>
          <a:sx n="64" d="100"/>
          <a:sy n="64" d="100"/>
        </p:scale>
        <p:origin x="175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66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64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134" y="0"/>
            <a:ext cx="303864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64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134" y="8829675"/>
            <a:ext cx="303864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3C52B2CC-53C8-415E-9191-F202383BE4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2130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1" y="0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1" y="0"/>
            <a:ext cx="3037031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973369" y="0"/>
            <a:ext cx="3037031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65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9788" cy="34861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721" y="4416426"/>
            <a:ext cx="5140960" cy="4183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1" y="8832850"/>
            <a:ext cx="3037031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l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973369" y="8832850"/>
            <a:ext cx="3037031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1176E168-366E-4271-AB37-616645D71A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3518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6805E70-868B-4D27-9257-F1AA225BC6B5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5089F1E-2F82-46E1-85C0-B38BD53C4C69}" type="slidenum">
              <a:rPr lang="en-GB" smtClean="0"/>
              <a:pPr/>
              <a:t>12</a:t>
            </a:fld>
            <a:endParaRPr lang="en-GB" smtClean="0"/>
          </a:p>
        </p:txBody>
      </p:sp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51375" cy="3487737"/>
          </a:xfrm>
          <a:ln/>
        </p:spPr>
      </p:sp>
      <p:sp>
        <p:nvSpPr>
          <p:cNvPr id="34820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2577" cy="4186238"/>
          </a:xfrm>
          <a:noFill/>
          <a:ln/>
        </p:spPr>
        <p:txBody>
          <a:bodyPr wrap="none" anchor="ctr"/>
          <a:lstStyle/>
          <a:p>
            <a:r>
              <a:rPr lang="en-US" smtClean="0"/>
              <a:t>Be consistent</a:t>
            </a:r>
          </a:p>
          <a:p>
            <a:endParaRPr lang="en-US" smtClean="0"/>
          </a:p>
          <a:p>
            <a:r>
              <a:rPr lang="en-US" smtClean="0"/>
              <a:t>Take liberties with jobs title and description but always TELL THE TRUTH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73000"/>
              </a:lnSpc>
            </a:pPr>
            <a:r>
              <a:rPr lang="en-US" sz="1200" dirty="0" smtClean="0"/>
              <a:t>Planned </a:t>
            </a:r>
          </a:p>
          <a:p>
            <a:pPr>
              <a:lnSpc>
                <a:spcPct val="73000"/>
              </a:lnSpc>
            </a:pPr>
            <a:r>
              <a:rPr lang="en-US" sz="1200" dirty="0" smtClean="0"/>
              <a:t>Presented </a:t>
            </a:r>
          </a:p>
          <a:p>
            <a:pPr>
              <a:lnSpc>
                <a:spcPct val="73000"/>
              </a:lnSpc>
            </a:pPr>
            <a:r>
              <a:rPr lang="en-US" sz="1200" dirty="0" smtClean="0"/>
              <a:t>Simulated </a:t>
            </a:r>
          </a:p>
          <a:p>
            <a:pPr>
              <a:lnSpc>
                <a:spcPct val="73000"/>
              </a:lnSpc>
            </a:pPr>
            <a:r>
              <a:rPr lang="en-US" sz="1200" dirty="0" smtClean="0"/>
              <a:t>Stimulated </a:t>
            </a:r>
          </a:p>
          <a:p>
            <a:pPr>
              <a:lnSpc>
                <a:spcPct val="73000"/>
              </a:lnSpc>
            </a:pPr>
            <a:r>
              <a:rPr lang="en-US" sz="1200" dirty="0" smtClean="0"/>
              <a:t>Structured </a:t>
            </a:r>
          </a:p>
          <a:p>
            <a:pPr>
              <a:lnSpc>
                <a:spcPct val="73000"/>
              </a:lnSpc>
            </a:pPr>
            <a:r>
              <a:rPr lang="en-US" sz="1200" dirty="0" smtClean="0"/>
              <a:t>Taught </a:t>
            </a:r>
          </a:p>
          <a:p>
            <a:pPr>
              <a:lnSpc>
                <a:spcPct val="73000"/>
              </a:lnSpc>
            </a:pPr>
            <a:r>
              <a:rPr lang="en-US" sz="1200" dirty="0" smtClean="0"/>
              <a:t>Tested </a:t>
            </a:r>
          </a:p>
          <a:p>
            <a:pPr>
              <a:lnSpc>
                <a:spcPct val="73000"/>
              </a:lnSpc>
            </a:pPr>
            <a:r>
              <a:rPr lang="en-US" sz="1200" dirty="0" smtClean="0"/>
              <a:t>Trained </a:t>
            </a:r>
          </a:p>
          <a:p>
            <a:pPr>
              <a:lnSpc>
                <a:spcPct val="73000"/>
              </a:lnSpc>
            </a:pPr>
            <a:r>
              <a:rPr lang="en-US" sz="1200" dirty="0" smtClean="0"/>
              <a:t>Transmitted </a:t>
            </a:r>
          </a:p>
          <a:p>
            <a:pPr>
              <a:lnSpc>
                <a:spcPct val="73000"/>
              </a:lnSpc>
            </a:pPr>
            <a:r>
              <a:rPr lang="en-US" sz="1200" dirty="0" smtClean="0"/>
              <a:t>Tutored </a:t>
            </a:r>
          </a:p>
          <a:p>
            <a:pPr>
              <a:lnSpc>
                <a:spcPct val="73000"/>
              </a:lnSpc>
            </a:pPr>
            <a:r>
              <a:rPr lang="en-US" sz="1200" dirty="0" smtClean="0"/>
              <a:t>Wrote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176E168-366E-4271-AB37-616645D71A1E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02201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0145E57-DC3D-4E58-BB78-9C6F8D78A759}" type="slidenum">
              <a:rPr lang="en-GB"/>
              <a:pPr/>
              <a:t>17</a:t>
            </a:fld>
            <a:endParaRPr lang="en-GB"/>
          </a:p>
        </p:txBody>
      </p:sp>
      <p:sp>
        <p:nvSpPr>
          <p:cNvPr id="327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8200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46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/>
              <a:t>Don’t</a:t>
            </a:r>
            <a:r>
              <a:rPr lang="en-US" baseline="0" dirty="0" smtClean="0"/>
              <a:t> include names/address/phone….  Keep that separate for employer list or references!  </a:t>
            </a:r>
          </a:p>
          <a:p>
            <a:r>
              <a:rPr lang="en-US" baseline="0" dirty="0" smtClean="0"/>
              <a:t>See “better” on next slide!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5675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F0E7B45-89A7-4704-9CA0-76C807272C90}" type="slidenum">
              <a:rPr lang="en-GB"/>
              <a:pPr/>
              <a:t>18</a:t>
            </a:fld>
            <a:endParaRPr lang="en-GB"/>
          </a:p>
        </p:txBody>
      </p:sp>
      <p:sp>
        <p:nvSpPr>
          <p:cNvPr id="337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8200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46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606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17DE309-B7FD-4517-B8AA-6EC10E923AC9}" type="slidenum">
              <a:rPr lang="en-GB"/>
              <a:pPr/>
              <a:t>19</a:t>
            </a:fld>
            <a:endParaRPr lang="en-GB"/>
          </a:p>
        </p:txBody>
      </p:sp>
      <p:sp>
        <p:nvSpPr>
          <p:cNvPr id="368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8200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46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0087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50BC78B-83A5-4791-B047-E464CA7F44DD}" type="slidenum">
              <a:rPr lang="en-GB" smtClean="0"/>
              <a:pPr/>
              <a:t>20</a:t>
            </a:fld>
            <a:endParaRPr lang="en-GB" smtClean="0"/>
          </a:p>
        </p:txBody>
      </p:sp>
      <p:sp>
        <p:nvSpPr>
          <p:cNvPr id="38915" name="Text Box 1"/>
          <p:cNvSpPr txBox="1">
            <a:spLocks noChangeArrowheads="1"/>
          </p:cNvSpPr>
          <p:nvPr/>
        </p:nvSpPr>
        <p:spPr bwMode="auto">
          <a:xfrm>
            <a:off x="1182147" y="696913"/>
            <a:ext cx="4647725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6" name="Text Box 2"/>
          <p:cNvSpPr>
            <a:spLocks noGrp="1" noChangeArrowheads="1"/>
          </p:cNvSpPr>
          <p:nvPr>
            <p:ph type="body"/>
          </p:nvPr>
        </p:nvSpPr>
        <p:spPr>
          <a:xfrm>
            <a:off x="934720" y="4416425"/>
            <a:ext cx="5142577" cy="4184650"/>
          </a:xfrm>
          <a:noFill/>
          <a:ln/>
        </p:spPr>
        <p:txBody>
          <a:bodyPr/>
          <a:lstStyle/>
          <a:p>
            <a:pPr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smtClean="0">
                <a:cs typeface="Times New Roman" pitchFamily="18" charset="0"/>
              </a:rPr>
              <a:t>Review</a:t>
            </a:r>
            <a:r>
              <a:rPr lang="en-GB" sz="1100" smtClean="0">
                <a:cs typeface="Lucida Sans Unicode" pitchFamily="34" charset="0"/>
              </a:rPr>
              <a:t> postal, scannable, attachments, internet, email concerns – 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smtClean="0">
                <a:cs typeface="Lucida Sans Unicode" pitchFamily="34" charset="0"/>
              </a:rPr>
              <a:t>   refer to pp. 8-9 in résumé book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smtClean="0">
                <a:cs typeface="Lucida Sans Unicode" pitchFamily="34" charset="0"/>
              </a:rPr>
              <a:t>  (don’t rely on attachments, wise to send information in body of e-mail text)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 smtClean="0">
              <a:cs typeface="Lucida Sans Unicode" pitchFamily="34" charset="0"/>
            </a:endParaRPr>
          </a:p>
          <a:p>
            <a:pPr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smtClean="0">
                <a:cs typeface="Times New Roman" pitchFamily="18" charset="0"/>
              </a:rPr>
              <a:t>Format:</a:t>
            </a:r>
          </a:p>
          <a:p>
            <a:pPr marL="457200" lvl="1" indent="0"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smtClean="0">
                <a:cs typeface="Times New Roman" pitchFamily="18" charset="0"/>
              </a:rPr>
              <a:t>one page usually works well for recent graduates</a:t>
            </a:r>
          </a:p>
          <a:p>
            <a:pPr marL="457200" lvl="1" indent="0"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smtClean="0">
                <a:cs typeface="Times New Roman" pitchFamily="18" charset="0"/>
              </a:rPr>
              <a:t>At least one inch margins, font size… 11/12?</a:t>
            </a:r>
          </a:p>
          <a:p>
            <a:pPr marL="457200" lvl="1" indent="0"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smtClean="0">
                <a:cs typeface="Times New Roman" pitchFamily="18" charset="0"/>
              </a:rPr>
              <a:t>paper type – 20 lb., colors</a:t>
            </a:r>
          </a:p>
          <a:p>
            <a:pPr marL="457200" lvl="1" indent="0"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smtClean="0">
                <a:cs typeface="Times New Roman" pitchFamily="18" charset="0"/>
              </a:rPr>
              <a:t>templates ? (individuality issues)</a:t>
            </a:r>
          </a:p>
          <a:p>
            <a:pPr marL="457200" lvl="1" indent="0"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smtClean="0">
                <a:cs typeface="Times New Roman" pitchFamily="18" charset="0"/>
              </a:rPr>
              <a:t>Notes about taking risks with format – understand your choices to be prepared to defend them </a:t>
            </a:r>
          </a:p>
          <a:p>
            <a:pPr marL="457200" lvl="1" indent="0"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 smtClean="0">
              <a:cs typeface="Times New Roman" pitchFamily="18" charset="0"/>
            </a:endParaRPr>
          </a:p>
          <a:p>
            <a:pPr marL="914400" lvl="2" indent="0"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b="1" smtClean="0">
                <a:cs typeface="Lucida Sans Unicode" pitchFamily="34" charset="0"/>
              </a:rPr>
              <a:t>Proofread!</a:t>
            </a:r>
            <a:r>
              <a:rPr lang="en-GB" sz="1100" smtClean="0">
                <a:cs typeface="Lucida Sans Unicode" pitchFamily="34" charset="0"/>
              </a:rPr>
              <a:t>  And Proofread again – you don’t want any errors!</a:t>
            </a:r>
          </a:p>
          <a:p>
            <a:pPr marL="914400" lvl="2" indent="0"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smtClean="0">
                <a:cs typeface="Lucida Sans Unicode" pitchFamily="34" charset="0"/>
              </a:rPr>
              <a:t>Have someone else read your résumé and the job </a:t>
            </a:r>
          </a:p>
          <a:p>
            <a:pPr marL="914400" lvl="2" indent="0"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smtClean="0">
                <a:cs typeface="Lucida Sans Unicode" pitchFamily="34" charset="0"/>
              </a:rPr>
              <a:t>   announcement, put it down and come back to it, </a:t>
            </a:r>
          </a:p>
          <a:p>
            <a:pPr marL="914400" lvl="2" indent="0"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smtClean="0">
                <a:cs typeface="Lucida Sans Unicode" pitchFamily="34" charset="0"/>
              </a:rPr>
              <a:t>	 make changes based on feedback</a:t>
            </a:r>
          </a:p>
          <a:p>
            <a:pPr marL="457200" lvl="1" indent="0"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 smtClean="0">
              <a:cs typeface="Times New Roman" pitchFamily="18" charset="0"/>
            </a:endParaRP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176E168-366E-4271-AB37-616645D71A1E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176E168-366E-4271-AB37-616645D71A1E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1C5272-9727-471B-AA59-01552935400C}" type="slidenum">
              <a:rPr lang="en-US"/>
              <a:pPr/>
              <a:t>25</a:t>
            </a:fld>
            <a:endParaRPr 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Copperplate Gothic Light" pitchFamily="34" charset="0"/>
              </a:rPr>
              <a:t>We’ll cover </a:t>
            </a:r>
          </a:p>
          <a:p>
            <a:r>
              <a:rPr lang="en-US" smtClean="0">
                <a:latin typeface="Copperplate Gothic Light" pitchFamily="34" charset="0"/>
              </a:rPr>
              <a:t>Hiring decisions</a:t>
            </a:r>
          </a:p>
          <a:p>
            <a:r>
              <a:rPr lang="en-US" smtClean="0">
                <a:latin typeface="Copperplate Gothic Light" pitchFamily="34" charset="0"/>
              </a:rPr>
              <a:t>Stages of an Interview</a:t>
            </a:r>
          </a:p>
          <a:p>
            <a:r>
              <a:rPr lang="en-US" smtClean="0">
                <a:latin typeface="Copperplate Gothic Light" pitchFamily="34" charset="0"/>
              </a:rPr>
              <a:t>Key Interview Questions</a:t>
            </a:r>
          </a:p>
          <a:p>
            <a:r>
              <a:rPr lang="en-US" smtClean="0">
                <a:latin typeface="Copperplate Gothic Light" pitchFamily="34" charset="0"/>
              </a:rPr>
              <a:t>Preparing for the Interview</a:t>
            </a:r>
          </a:p>
          <a:p>
            <a:r>
              <a:rPr lang="en-US" smtClean="0">
                <a:latin typeface="Copperplate Gothic Light" pitchFamily="34" charset="0"/>
              </a:rPr>
              <a:t>Follow-up Etiquette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176E168-366E-4271-AB37-616645D71A1E}" type="slidenum">
              <a:rPr lang="en-GB" smtClean="0"/>
              <a:pPr>
                <a:defRPr/>
              </a:pPr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350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 smtClean="0">
                <a:cs typeface="Times New Roman" pitchFamily="18" charset="0"/>
              </a:rPr>
              <a:t>Remind students before starting workshop:</a:t>
            </a:r>
          </a:p>
          <a:p>
            <a:pPr marL="914400" lvl="2" indent="0"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 smtClean="0">
                <a:cs typeface="Times New Roman" pitchFamily="18" charset="0"/>
              </a:rPr>
              <a:t>There is no right or wrong résumé.  </a:t>
            </a:r>
          </a:p>
          <a:p>
            <a:pPr marL="914400" lvl="2" indent="0"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 smtClean="0">
                <a:cs typeface="Times New Roman" pitchFamily="18" charset="0"/>
              </a:rPr>
              <a:t>The following are guidelines, not rules.      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 dirty="0" smtClean="0">
              <a:cs typeface="Times New Roman" pitchFamily="18" charset="0"/>
            </a:endParaRPr>
          </a:p>
          <a:p>
            <a:pPr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 smtClean="0">
                <a:cs typeface="Times New Roman" pitchFamily="18" charset="0"/>
              </a:rPr>
              <a:t>The employer should to be able to see how your qualifications match with 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 smtClean="0">
                <a:cs typeface="Times New Roman" pitchFamily="18" charset="0"/>
              </a:rPr>
              <a:t>    the position. Put yourself in their frame of reference.  They need to know </a:t>
            </a:r>
            <a:r>
              <a:rPr lang="en-GB" sz="1100" b="1" dirty="0" smtClean="0">
                <a:cs typeface="Times New Roman" pitchFamily="18" charset="0"/>
              </a:rPr>
              <a:t>why</a:t>
            </a:r>
            <a:r>
              <a:rPr lang="en-GB" sz="1100" dirty="0" smtClean="0">
                <a:cs typeface="Times New Roman" pitchFamily="18" charset="0"/>
              </a:rPr>
              <a:t> they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 smtClean="0">
                <a:cs typeface="Times New Roman" pitchFamily="18" charset="0"/>
              </a:rPr>
              <a:t>    are reading this résumé.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 dirty="0" smtClean="0">
              <a:cs typeface="Times New Roman" pitchFamily="18" charset="0"/>
            </a:endParaRPr>
          </a:p>
          <a:p>
            <a:pPr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 smtClean="0">
                <a:cs typeface="Times New Roman" pitchFamily="18" charset="0"/>
              </a:rPr>
              <a:t>Remind students to continue to update their résumé as they gain more experience. 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 smtClean="0">
                <a:cs typeface="Times New Roman" pitchFamily="18" charset="0"/>
              </a:rPr>
              <a:t>   Writing a résumé is a life skill to master, not a one-time event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F0D191A-6536-43F8-A09D-1B580FF6528E}" type="slidenum">
              <a:rPr lang="en-GB" smtClean="0"/>
              <a:pPr/>
              <a:t>2</a:t>
            </a:fld>
            <a:endParaRPr lang="en-GB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8803E0-8B84-48E6-862E-8E6AB867F167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962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cs typeface="Lucida Sans Unicode" pitchFamily="34" charset="0"/>
              </a:rPr>
              <a:t>Story about lying and getting busted</a:t>
            </a:r>
          </a:p>
          <a:p>
            <a:pPr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>
              <a:cs typeface="Lucida Sans Unicode" pitchFamily="34" charset="0"/>
            </a:endParaRPr>
          </a:p>
          <a:p>
            <a:pPr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cs typeface="Lucida Sans Unicode" pitchFamily="34" charset="0"/>
              </a:rPr>
              <a:t>What you have to offer is in terms of skills – not a listing of past jobs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>
              <a:cs typeface="Lucida Sans Unicode" pitchFamily="34" charset="0"/>
            </a:endParaRPr>
          </a:p>
          <a:p>
            <a:pPr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cs typeface="Lucida Sans Unicode" pitchFamily="34" charset="0"/>
              </a:rPr>
              <a:t>Highlight minimum requirements listed for job. 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>
              <a:cs typeface="Lucida Sans Unicode" pitchFamily="34" charset="0"/>
            </a:endParaRPr>
          </a:p>
          <a:p>
            <a:pPr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cs typeface="Lucida Sans Unicode" pitchFamily="34" charset="0"/>
              </a:rPr>
              <a:t>Focus résumé on target skills being looked for in recruitment / vacancy announcement.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dirty="0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9DB89B-39B7-4C23-9F55-873006C88151}" type="slidenum">
              <a:rPr lang="en-GB" smtClean="0"/>
              <a:pPr/>
              <a:t>3</a:t>
            </a:fld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cs typeface="Lucida Sans Unicode" pitchFamily="34" charset="0"/>
              </a:rPr>
              <a:t>Make it clear to the employer why you want to work there (goals!) particularly if your past 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cs typeface="Lucida Sans Unicode" pitchFamily="34" charset="0"/>
              </a:rPr>
              <a:t>   experience doesn’t lead directly to their position by understanding organization’s 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cs typeface="Lucida Sans Unicode" pitchFamily="34" charset="0"/>
              </a:rPr>
              <a:t>   culture / mission / values and communicating how you can contribute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0FC1914-59CA-49DB-894B-28122300DAF4}" type="slidenum">
              <a:rPr lang="en-GB" smtClean="0"/>
              <a:pPr/>
              <a:t>4</a:t>
            </a:fld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36DE723-DAE3-4B6C-9A7B-9C0A1DB4A682}" type="slidenum">
              <a:rPr lang="en-GB"/>
              <a:pPr/>
              <a:t>5</a:t>
            </a:fld>
            <a:endParaRPr lang="en-GB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8200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46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4378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BC8CFAE-937B-4ACE-ABFA-21CD191AB62B}" type="slidenum">
              <a:rPr lang="en-GB"/>
              <a:pPr/>
              <a:t>8</a:t>
            </a:fld>
            <a:endParaRPr lang="en-GB"/>
          </a:p>
        </p:txBody>
      </p:sp>
      <p:sp>
        <p:nvSpPr>
          <p:cNvPr id="5222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7737"/>
          </a:xfrm>
          <a:ln/>
        </p:spPr>
      </p:sp>
      <p:sp>
        <p:nvSpPr>
          <p:cNvPr id="5222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4650"/>
          </a:xfrm>
          <a:noFill/>
          <a:ln/>
        </p:spPr>
        <p:txBody>
          <a:bodyPr wrap="none" anchor="ctr"/>
          <a:lstStyle/>
          <a:p>
            <a:r>
              <a:rPr lang="en-US" dirty="0" smtClean="0"/>
              <a:t>Some choose to expand this and call</a:t>
            </a:r>
            <a:r>
              <a:rPr lang="en-US" baseline="0" dirty="0" smtClean="0"/>
              <a:t> it a Profile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927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A416FB4-AD18-43FA-94C0-09D983A0E11A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32771" name="Text Box 1"/>
          <p:cNvSpPr txBox="1">
            <a:spLocks noChangeArrowheads="1"/>
          </p:cNvSpPr>
          <p:nvPr/>
        </p:nvSpPr>
        <p:spPr bwMode="auto">
          <a:xfrm>
            <a:off x="1182147" y="696913"/>
            <a:ext cx="4647725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Text Box 2"/>
          <p:cNvSpPr>
            <a:spLocks noGrp="1" noChangeArrowheads="1"/>
          </p:cNvSpPr>
          <p:nvPr>
            <p:ph type="body"/>
          </p:nvPr>
        </p:nvSpPr>
        <p:spPr>
          <a:xfrm>
            <a:off x="934720" y="4416425"/>
            <a:ext cx="5142577" cy="4184650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cs typeface="Lucida Sans Unicode" pitchFamily="34" charset="0"/>
              </a:rPr>
              <a:t>The Resume itself</a:t>
            </a:r>
            <a:r>
              <a:rPr lang="en-GB" baseline="0" dirty="0" smtClean="0">
                <a:cs typeface="Lucida Sans Unicode" pitchFamily="34" charset="0"/>
              </a:rPr>
              <a:t> </a:t>
            </a:r>
            <a:r>
              <a:rPr lang="en-GB" dirty="0" smtClean="0">
                <a:cs typeface="Lucida Sans Unicode" pitchFamily="34" charset="0"/>
              </a:rPr>
              <a:t>IS </a:t>
            </a:r>
            <a:r>
              <a:rPr lang="en-GB" dirty="0" smtClean="0">
                <a:cs typeface="Lucida Sans Unicode" pitchFamily="34" charset="0"/>
              </a:rPr>
              <a:t>a skills </a:t>
            </a:r>
            <a:r>
              <a:rPr lang="en-GB" dirty="0" smtClean="0">
                <a:cs typeface="Lucida Sans Unicode" pitchFamily="34" charset="0"/>
              </a:rPr>
              <a:t>section </a:t>
            </a:r>
            <a:r>
              <a:rPr lang="en-GB" dirty="0" smtClean="0">
                <a:cs typeface="Lucida Sans Unicode" pitchFamily="34" charset="0"/>
                <a:sym typeface="Wingdings" panose="05000000000000000000" pitchFamily="2" charset="2"/>
              </a:rPr>
              <a:t></a:t>
            </a:r>
            <a:endParaRPr lang="en-GB" dirty="0" smtClean="0">
              <a:cs typeface="Lucida Sans Unicode" pitchFamily="34" charset="0"/>
            </a:endParaRPr>
          </a:p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cs typeface="Lucida Sans Unicode" pitchFamily="34" charset="0"/>
              </a:rPr>
              <a:t>Be </a:t>
            </a:r>
            <a:r>
              <a:rPr lang="en-GB" dirty="0" smtClean="0">
                <a:cs typeface="Lucida Sans Unicode" pitchFamily="34" charset="0"/>
              </a:rPr>
              <a:t>careful here for redundancy or irrelevance.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F11D173-7223-4729-B5E9-C409CA625E06}" type="slidenum">
              <a:rPr lang="en-GB" smtClean="0"/>
              <a:pPr/>
              <a:t>10</a:t>
            </a:fld>
            <a:endParaRPr lang="en-GB" smtClean="0"/>
          </a:p>
        </p:txBody>
      </p:sp>
      <p:sp>
        <p:nvSpPr>
          <p:cNvPr id="337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51375" cy="3487737"/>
          </a:xfrm>
          <a:ln/>
        </p:spPr>
      </p:sp>
      <p:sp>
        <p:nvSpPr>
          <p:cNvPr id="33796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2577" cy="4095750"/>
          </a:xfrm>
          <a:noFill/>
          <a:ln/>
        </p:spPr>
        <p:txBody>
          <a:bodyPr wrap="none" anchor="ctr"/>
          <a:lstStyle/>
          <a:p>
            <a:r>
              <a:rPr lang="en-US" dirty="0" smtClean="0"/>
              <a:t>Don’t short change </a:t>
            </a:r>
            <a:r>
              <a:rPr lang="en-US" dirty="0" smtClean="0"/>
              <a:t>yourself– Perhaps include high GPA?</a:t>
            </a:r>
            <a:r>
              <a:rPr lang="en-US" baseline="0" dirty="0" smtClean="0"/>
              <a:t> Honors list? Dean’s List? Special Projects? Specific courses if not completed with degree/cert</a:t>
            </a:r>
          </a:p>
          <a:p>
            <a:r>
              <a:rPr lang="en-US" baseline="0" dirty="0" smtClean="0"/>
              <a:t>Degree/Cert?  OTHER schools attended after high school</a:t>
            </a:r>
            <a:endParaRPr lang="en-US" dirty="0" smtClean="0"/>
          </a:p>
          <a:p>
            <a:r>
              <a:rPr lang="en-US" dirty="0" smtClean="0"/>
              <a:t>90% of student resumes skimp on the emphasis of education.  </a:t>
            </a:r>
            <a:r>
              <a:rPr lang="en-US" dirty="0" smtClean="0"/>
              <a:t>This shows your “credential” to match</a:t>
            </a:r>
            <a:r>
              <a:rPr lang="en-US" baseline="0" dirty="0" smtClean="0"/>
              <a:t> a job</a:t>
            </a:r>
            <a:endParaRPr lang="en-US" dirty="0" smtClean="0"/>
          </a:p>
          <a:p>
            <a:r>
              <a:rPr lang="en-US" dirty="0" smtClean="0"/>
              <a:t>Many local employers WANT to hire SBCC students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BC8CFAE-937B-4ACE-ABFA-21CD191AB62B}" type="slidenum">
              <a:rPr lang="en-GB"/>
              <a:pPr/>
              <a:t>11</a:t>
            </a:fld>
            <a:endParaRPr lang="en-GB"/>
          </a:p>
        </p:txBody>
      </p:sp>
      <p:sp>
        <p:nvSpPr>
          <p:cNvPr id="5222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7737"/>
          </a:xfrm>
          <a:ln/>
        </p:spPr>
      </p:sp>
      <p:sp>
        <p:nvSpPr>
          <p:cNvPr id="5222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465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246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FFB81-2861-44EF-A8FE-1A8367F27BC3}" type="datetimeFigureOut">
              <a:rPr lang="en-US"/>
              <a:pPr>
                <a:defRPr/>
              </a:pPr>
              <a:t>4/9/2020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58356-B6F2-4EE5-911C-09762681F3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540B4-2C6C-4E8D-9FD2-410BAAD3FD48}" type="datetimeFigureOut">
              <a:rPr lang="en-US"/>
              <a:pPr>
                <a:defRPr/>
              </a:pPr>
              <a:t>4/9/2020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69BF1-41A2-4791-A567-5788387C66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D19C2-BEA4-4CB3-9462-1CB163F85D32}" type="datetimeFigureOut">
              <a:rPr lang="en-US"/>
              <a:pPr>
                <a:defRPr/>
              </a:pPr>
              <a:t>4/9/2020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DA625-185D-4674-B7CD-8F36FD6F2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57560-E29A-425D-ABEA-B8FA6BE529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EA682-5BC4-40F3-B0DB-BBDEDE7D99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C8832-6C33-473E-94C1-6C007056BDA5}" type="datetimeFigureOut">
              <a:rPr lang="en-US"/>
              <a:pPr>
                <a:defRPr/>
              </a:pPr>
              <a:t>4/9/2020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D0336-C5C0-4CF5-B6C3-F4546A0A5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E1F62-D7E1-4135-A736-75E35C57D18D}" type="datetimeFigureOut">
              <a:rPr lang="en-US"/>
              <a:pPr>
                <a:defRPr/>
              </a:pPr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C8D70-EB45-4A53-A2B6-BB70D6E8E5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60CF7-CBD1-4795-8EC6-766DF89A8B5F}" type="datetimeFigureOut">
              <a:rPr lang="en-US"/>
              <a:pPr>
                <a:defRPr/>
              </a:pPr>
              <a:t>4/9/2020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106DE-B04B-41C2-9E3B-6FC78ABFA4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25829-F1BF-4137-B71C-1F2A3A331DFF}" type="datetimeFigureOut">
              <a:rPr lang="en-US"/>
              <a:pPr>
                <a:defRPr/>
              </a:pPr>
              <a:t>4/9/2020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4B26F-426E-4821-A411-B23B244DCD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96182-33D7-468E-9128-F185147F2B82}" type="datetimeFigureOut">
              <a:rPr lang="en-US"/>
              <a:pPr>
                <a:defRPr/>
              </a:pPr>
              <a:t>4/9/2020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5806B-6C0F-4E8A-A3BC-47F962C8CB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151FE-077A-4C78-8877-7EAE92AADD6C}" type="datetimeFigureOut">
              <a:rPr lang="en-US"/>
              <a:pPr>
                <a:defRPr/>
              </a:pPr>
              <a:t>4/9/2020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D5102-39C7-4FF8-B09F-5FD4D18116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F3D5F-33EA-4953-A13D-F8E29F9DDCC8}" type="datetimeFigureOut">
              <a:rPr lang="en-US"/>
              <a:pPr>
                <a:defRPr/>
              </a:pPr>
              <a:t>4/9/2020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DBB2E-C8C8-46C5-9345-2329ED9E52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7F329-FC5C-46CC-8D38-63FAC9097150}" type="datetimeFigureOut">
              <a:rPr lang="en-US"/>
              <a:pPr>
                <a:defRPr/>
              </a:pPr>
              <a:t>4/9/2020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6C9CF-8DC2-444C-876A-D7C5E7B35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E87AF406-51E1-4BCE-BB43-9821B4342C32}" type="datetimeFigureOut">
              <a:rPr lang="en-US"/>
              <a:pPr>
                <a:defRPr/>
              </a:pPr>
              <a:t>4/9/2020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6F527B83-23C8-449F-94ED-FE7E608B5A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29" r:id="rId2"/>
    <p:sldLayoutId id="2147483938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9" r:id="rId9"/>
    <p:sldLayoutId id="2147483935" r:id="rId10"/>
    <p:sldLayoutId id="2147483936" r:id="rId11"/>
    <p:sldLayoutId id="2147483940" r:id="rId12"/>
    <p:sldLayoutId id="2147483941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sbcc.edu/careercenter/pdf/Resume-template-Essentials.pdf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sbcc.edu/careercenter/pdf/Functional-Resume-Template-Reasons.pdf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bcc.edu/careercenter/resumes_interviews.php" TargetMode="Externa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HbJHkwHZCCM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9Ga3_cNYAPg&amp;feature=related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0" y="3124200"/>
            <a:ext cx="7620000" cy="24384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b="1" smtClean="0"/>
              <a:t/>
            </a:r>
            <a:br>
              <a:rPr lang="en-US" b="1" smtClean="0"/>
            </a:br>
            <a:r>
              <a:rPr lang="en-US" sz="560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Résumé </a:t>
            </a:r>
            <a:r>
              <a:rPr lang="en-US" sz="5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5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 Interview Tips</a:t>
            </a:r>
            <a:br>
              <a:rPr lang="en-US" sz="5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3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pperplate Gothic Light" pitchFamily="34" charset="0"/>
              </a:rPr>
              <a:t>Career Center</a:t>
            </a:r>
            <a:br>
              <a:rPr lang="en-US" sz="33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pperplate Gothic Light" pitchFamily="34" charset="0"/>
              </a:rPr>
            </a:br>
            <a:r>
              <a:rPr lang="en-US" sz="33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pperplate Gothic Light" pitchFamily="34" charset="0"/>
              </a:rPr>
              <a:t>Workshop</a:t>
            </a:r>
            <a:endParaRPr lang="en-US" sz="33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123" name="Picture 7" descr="sbcc_lg_onwh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914400"/>
            <a:ext cx="19812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457200"/>
            <a:ext cx="8077200" cy="1143000"/>
          </a:xfrm>
        </p:spPr>
        <p:txBody>
          <a:bodyPr tIns="0">
            <a:normAutofit/>
          </a:bodyPr>
          <a:lstStyle/>
          <a:p>
            <a:pPr algn="ctr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3000" dirty="0" smtClean="0">
                <a:solidFill>
                  <a:schemeClr val="accent2"/>
                </a:solidFill>
              </a:rPr>
              <a:t>Parts of a Résumé: </a:t>
            </a:r>
            <a:r>
              <a:rPr lang="en-GB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Education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1982788"/>
            <a:ext cx="7391400" cy="3884612"/>
          </a:xfrm>
        </p:spPr>
        <p:txBody>
          <a:bodyPr lIns="0" tIns="0" rIns="0" bIns="0"/>
          <a:lstStyle/>
          <a:p>
            <a:pPr marL="265113" indent="-265113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GB" dirty="0" smtClean="0"/>
              <a:t>Don’t forget about EDUCATION!</a:t>
            </a:r>
          </a:p>
          <a:p>
            <a:pPr marL="265113" indent="-265113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GB" dirty="0" smtClean="0"/>
              <a:t>Many students underestimate how important their education is on their résumé</a:t>
            </a:r>
          </a:p>
          <a:p>
            <a:pPr marL="265113" indent="-265113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GB" dirty="0" smtClean="0"/>
              <a:t>Think in terms of skills and experience...just like describing professional experience</a:t>
            </a:r>
          </a:p>
          <a:p>
            <a:pPr marL="265113" indent="-265113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GB" dirty="0" smtClean="0"/>
              <a:t>Are you acting like a professional now? </a:t>
            </a:r>
          </a:p>
          <a:p>
            <a:pPr marL="265113" indent="-265113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GB" dirty="0" smtClean="0"/>
              <a:t>SBCC can be your calling card</a:t>
            </a:r>
          </a:p>
          <a:p>
            <a:pPr marL="265113" indent="-265113"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dirty="0" smtClean="0"/>
          </a:p>
          <a:p>
            <a:pPr marL="265113" indent="-265113"/>
            <a:endParaRPr lang="en-GB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/>
              <a:t>Education Example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17638"/>
            <a:ext cx="8001000" cy="1968500"/>
          </a:xfrm>
          <a:ln/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/>
              <a:t>2016-present </a:t>
            </a:r>
            <a:r>
              <a:rPr lang="en-GB" sz="2400" dirty="0"/>
              <a:t>Santa Barbara City College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/>
              <a:t>Currently studying </a:t>
            </a:r>
            <a:r>
              <a:rPr lang="en-GB" sz="2400" dirty="0" smtClean="0"/>
              <a:t>Early Childhood Education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/>
              <a:t>vs… BETTER:</a:t>
            </a:r>
            <a:endParaRPr lang="en-GB" sz="2400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body" idx="2"/>
          </p:nvPr>
        </p:nvSpPr>
        <p:spPr>
          <a:xfrm>
            <a:off x="685800" y="3429000"/>
            <a:ext cx="7772400" cy="3765550"/>
          </a:xfrm>
          <a:ln/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 dirty="0"/>
              <a:t>A.A., Early Childhood Education,</a:t>
            </a:r>
            <a:r>
              <a:rPr lang="en-GB" sz="2400" dirty="0"/>
              <a:t> Santa Barbara City College, Santa Barbara, CA, Expected </a:t>
            </a:r>
            <a:r>
              <a:rPr lang="en-GB" sz="2400" dirty="0" smtClean="0"/>
              <a:t>2019</a:t>
            </a:r>
            <a:endParaRPr lang="en-GB" sz="2400" dirty="0"/>
          </a:p>
          <a:p>
            <a:pPr>
              <a:lnSpc>
                <a:spcPct val="10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/>
              <a:t>ECE Units Completed: 12 units</a:t>
            </a:r>
          </a:p>
          <a:p>
            <a:pPr>
              <a:lnSpc>
                <a:spcPct val="10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/>
              <a:t>Related Coursework: Child Developmental Psychology; Child, Family and Community</a:t>
            </a:r>
          </a:p>
          <a:p>
            <a:pPr>
              <a:lnSpc>
                <a:spcPct val="10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/>
              <a:t>Special Projects: Developed online portfolio focusing on pre-kindergarten curriculum development 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b="1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5686594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79413"/>
            <a:ext cx="8305800" cy="1144587"/>
          </a:xfrm>
        </p:spPr>
        <p:txBody>
          <a:bodyPr lIns="90000" tIns="46800" rIns="90000" bIns="46800">
            <a:normAutofit/>
          </a:bodyPr>
          <a:lstStyle/>
          <a:p>
            <a:pPr algn="ctr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44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en-GB" sz="3000" dirty="0" smtClean="0">
                <a:solidFill>
                  <a:schemeClr val="accent2"/>
                </a:solidFill>
              </a:rPr>
              <a:t>Parts of a Résumé: </a:t>
            </a:r>
            <a:r>
              <a:rPr lang="en-GB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Experience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905000"/>
            <a:ext cx="8001000" cy="4254500"/>
          </a:xfrm>
        </p:spPr>
        <p:txBody>
          <a:bodyPr lIns="90000" tIns="46800" rIns="90000" bIns="46800">
            <a:normAutofit/>
          </a:bodyPr>
          <a:lstStyle/>
          <a:p>
            <a:pPr marL="274320" indent="-274320" fontAlgn="auto">
              <a:spcBef>
                <a:spcPts val="7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dirty="0" smtClean="0"/>
              <a:t>Be consistent with how you choose to organize and describe your experience.</a:t>
            </a:r>
          </a:p>
          <a:p>
            <a:pPr marL="274320" indent="-274320" fontAlgn="auto">
              <a:spcBef>
                <a:spcPts val="7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dirty="0" smtClean="0"/>
              <a:t>Include: </a:t>
            </a:r>
            <a:r>
              <a:rPr lang="en-GB" sz="2400" i="1" dirty="0" smtClean="0"/>
              <a:t>Title, Organization, City, State, Dates</a:t>
            </a:r>
          </a:p>
          <a:p>
            <a:pPr marL="274320" indent="-274320" fontAlgn="auto">
              <a:spcBef>
                <a:spcPts val="7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dirty="0" smtClean="0">
                <a:cs typeface="Times New Roman" pitchFamily="18" charset="0"/>
              </a:rPr>
              <a:t>If your job title is not descriptive, consider replacing it with a functional title (Student Worker III = </a:t>
            </a:r>
            <a:r>
              <a:rPr lang="en-GB" sz="2400" dirty="0">
                <a:cs typeface="Times New Roman" pitchFamily="18" charset="0"/>
              </a:rPr>
              <a:t>Asst. Child Care Provider)</a:t>
            </a:r>
            <a:endParaRPr lang="en-GB" sz="2400" dirty="0" smtClean="0">
              <a:cs typeface="Times New Roman" pitchFamily="18" charset="0"/>
            </a:endParaRPr>
          </a:p>
          <a:p>
            <a:pPr marL="274320" indent="-274320" fontAlgn="auto">
              <a:spcBef>
                <a:spcPts val="700"/>
              </a:spcBef>
              <a:spcAft>
                <a:spcPts val="0"/>
              </a:spcAft>
              <a:buClr>
                <a:schemeClr val="accent3"/>
              </a:buClr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sz="2400" dirty="0" smtClean="0"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762000"/>
            <a:ext cx="8183563" cy="1066800"/>
          </a:xfrm>
          <a:prstGeom prst="rect">
            <a:avLst/>
          </a:prstGeom>
        </p:spPr>
        <p:txBody>
          <a:bodyPr/>
          <a:lstStyle/>
          <a:p>
            <a:pPr defTabSz="914400" fontAlgn="auto">
              <a:spcAft>
                <a:spcPts val="0"/>
              </a:spcAft>
              <a:defRPr/>
            </a:pPr>
            <a:r>
              <a:rPr lang="en-GB" sz="5000" dirty="0">
                <a:solidFill>
                  <a:schemeClr val="accent2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Describing Work Experience</a:t>
            </a:r>
            <a:endParaRPr lang="en-US" sz="5000" dirty="0">
              <a:solidFill>
                <a:schemeClr val="accent2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33400" y="2057400"/>
            <a:ext cx="8183563" cy="4187825"/>
          </a:xfrm>
          <a:prstGeom prst="rect">
            <a:avLst/>
          </a:prstGeom>
        </p:spPr>
        <p:txBody>
          <a:bodyPr>
            <a:noAutofit/>
          </a:bodyPr>
          <a:lstStyle/>
          <a:p>
            <a:pPr marL="265176" indent="-265176" algn="l" defTabSz="914400" fontAlgn="auto">
              <a:spcBef>
                <a:spcPts val="6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GB" dirty="0">
                <a:latin typeface="+mn-lt"/>
                <a:cs typeface="Times New Roman" pitchFamily="18" charset="0"/>
              </a:rPr>
              <a:t>Focus on accomplishments, not routine </a:t>
            </a:r>
            <a:r>
              <a:rPr lang="en-GB" dirty="0" smtClean="0">
                <a:latin typeface="+mn-lt"/>
                <a:cs typeface="Times New Roman" pitchFamily="18" charset="0"/>
              </a:rPr>
              <a:t>duties  (employee of the month?</a:t>
            </a:r>
            <a:endParaRPr lang="en-GB" dirty="0">
              <a:latin typeface="+mn-lt"/>
              <a:cs typeface="Times New Roman" pitchFamily="18" charset="0"/>
            </a:endParaRPr>
          </a:p>
          <a:p>
            <a:pPr marL="265176" indent="-265176" algn="l" defTabSz="914400" fontAlgn="auto">
              <a:spcBef>
                <a:spcPts val="6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GB" dirty="0">
                <a:latin typeface="+mn-lt"/>
                <a:cs typeface="Times New Roman" pitchFamily="18" charset="0"/>
              </a:rPr>
              <a:t>Use ACTION verbs – created, managed, coordinated</a:t>
            </a:r>
            <a:r>
              <a:rPr lang="en-GB" dirty="0" smtClean="0">
                <a:latin typeface="+mn-lt"/>
                <a:cs typeface="Times New Roman" pitchFamily="18" charset="0"/>
              </a:rPr>
              <a:t>...</a:t>
            </a:r>
            <a:endParaRPr lang="en-GB" dirty="0">
              <a:latin typeface="+mn-lt"/>
              <a:cs typeface="Times New Roman" pitchFamily="18" charset="0"/>
            </a:endParaRPr>
          </a:p>
          <a:p>
            <a:pPr marL="265176" indent="-265176" algn="l" defTabSz="914400" fontAlgn="auto">
              <a:spcBef>
                <a:spcPts val="6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GB" dirty="0">
                <a:latin typeface="+mn-lt"/>
                <a:cs typeface="Times New Roman" pitchFamily="18" charset="0"/>
              </a:rPr>
              <a:t>Use numbers (numerals) whenever you can: $9800, </a:t>
            </a:r>
            <a:br>
              <a:rPr lang="en-GB" dirty="0">
                <a:latin typeface="+mn-lt"/>
                <a:cs typeface="Times New Roman" pitchFamily="18" charset="0"/>
              </a:rPr>
            </a:br>
            <a:r>
              <a:rPr lang="en-GB" dirty="0">
                <a:latin typeface="+mn-lt"/>
                <a:cs typeface="Times New Roman" pitchFamily="18" charset="0"/>
              </a:rPr>
              <a:t>7 clients, 45</a:t>
            </a:r>
            <a:r>
              <a:rPr lang="en-GB" dirty="0" smtClean="0">
                <a:latin typeface="+mn-lt"/>
                <a:cs typeface="Times New Roman" pitchFamily="18" charset="0"/>
              </a:rPr>
              <a:t>%</a:t>
            </a:r>
            <a:endParaRPr lang="en-GB" dirty="0">
              <a:latin typeface="+mn-lt"/>
              <a:cs typeface="Times New Roman" pitchFamily="18" charset="0"/>
            </a:endParaRPr>
          </a:p>
          <a:p>
            <a:pPr marL="265176" indent="-265176" algn="l" defTabSz="914400" fontAlgn="auto">
              <a:spcBef>
                <a:spcPts val="6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GB" dirty="0">
                <a:latin typeface="+mn-lt"/>
                <a:cs typeface="Times New Roman" pitchFamily="18" charset="0"/>
              </a:rPr>
              <a:t>Use a superlative whenever you can: first, best, </a:t>
            </a:r>
            <a:br>
              <a:rPr lang="en-GB" dirty="0">
                <a:latin typeface="+mn-lt"/>
                <a:cs typeface="Times New Roman" pitchFamily="18" charset="0"/>
              </a:rPr>
            </a:br>
            <a:r>
              <a:rPr lang="en-GB" dirty="0">
                <a:latin typeface="+mn-lt"/>
                <a:cs typeface="Times New Roman" pitchFamily="18" charset="0"/>
              </a:rPr>
              <a:t>fastest, </a:t>
            </a:r>
            <a:r>
              <a:rPr lang="en-GB" dirty="0" smtClean="0">
                <a:latin typeface="+mn-lt"/>
                <a:cs typeface="Times New Roman" pitchFamily="18" charset="0"/>
              </a:rPr>
              <a:t>largest</a:t>
            </a:r>
            <a:endParaRPr lang="en-GB" dirty="0">
              <a:latin typeface="+mn-lt"/>
              <a:cs typeface="Times New Roman" pitchFamily="18" charset="0"/>
            </a:endParaRPr>
          </a:p>
          <a:p>
            <a:pPr marL="265176" indent="-265176" algn="l" defTabSz="914400" fontAlgn="auto">
              <a:lnSpc>
                <a:spcPct val="110000"/>
              </a:lnSpc>
              <a:spcBef>
                <a:spcPts val="6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GB" dirty="0">
                <a:latin typeface="+mn-lt"/>
                <a:cs typeface="Times New Roman" pitchFamily="18" charset="0"/>
              </a:rPr>
              <a:t>Write long on your first draft - you can edit later</a:t>
            </a:r>
            <a:endParaRPr lang="en-US" dirty="0"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762000"/>
            <a:ext cx="8183563" cy="1066800"/>
          </a:xfrm>
          <a:prstGeom prst="rect">
            <a:avLst/>
          </a:prstGeom>
        </p:spPr>
        <p:txBody>
          <a:bodyPr/>
          <a:lstStyle/>
          <a:p>
            <a:pPr defTabSz="914400" fontAlgn="auto">
              <a:spcAft>
                <a:spcPts val="0"/>
              </a:spcAft>
              <a:defRPr/>
            </a:pPr>
            <a:r>
              <a:rPr lang="en-GB" sz="5000" dirty="0" smtClean="0">
                <a:solidFill>
                  <a:schemeClr val="accent2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Education Action Words</a:t>
            </a:r>
            <a:endParaRPr lang="en-US" sz="5000" dirty="0">
              <a:solidFill>
                <a:schemeClr val="accent2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5" name="Picture 2" descr="https://resumes-for-teachers.com/img/page/education-resume-action-words-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76401"/>
            <a:ext cx="8264398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401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1" y="1447800"/>
            <a:ext cx="2314182" cy="4676775"/>
          </a:xfrm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2000" dirty="0"/>
              <a:t>Achieved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2000" dirty="0"/>
              <a:t>Adapted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2000" dirty="0"/>
              <a:t>Advised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2000" dirty="0"/>
              <a:t>Clarified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2000" dirty="0"/>
              <a:t>Coached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2000" dirty="0"/>
              <a:t>Communicated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2000" dirty="0"/>
              <a:t>Conducted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2000" dirty="0"/>
              <a:t>Coordinated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2000" dirty="0"/>
              <a:t>Created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2000" dirty="0"/>
              <a:t>Critiqued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2000" dirty="0"/>
              <a:t>Designed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2000" dirty="0"/>
              <a:t>Developed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2000" dirty="0"/>
              <a:t>Directed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2000" dirty="0"/>
              <a:t>Established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2000" dirty="0"/>
              <a:t>Expanded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2000" dirty="0"/>
              <a:t>Enabled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endParaRPr lang="en-US" sz="1800" dirty="0">
              <a:latin typeface="Times New Roman" pitchFamily="18" charset="0"/>
            </a:endParaRP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200400" y="1474032"/>
            <a:ext cx="2287587" cy="4831673"/>
          </a:xfrm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2000" dirty="0"/>
              <a:t>Evaluated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2000" dirty="0"/>
              <a:t>Explained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2000" dirty="0"/>
              <a:t>Facilitated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2000" dirty="0"/>
              <a:t>Focused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2000" dirty="0"/>
              <a:t>Formulated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2000" dirty="0"/>
              <a:t>Guided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2000" dirty="0"/>
              <a:t>Headed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2000" dirty="0"/>
              <a:t>Implemented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2000" dirty="0"/>
              <a:t>Introduced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2000" dirty="0"/>
              <a:t>Individualized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2000" dirty="0"/>
              <a:t>Informed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2000" dirty="0"/>
              <a:t>Instilled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2000" dirty="0"/>
              <a:t>Instructed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2000" dirty="0"/>
              <a:t>Managed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2000" dirty="0"/>
              <a:t>Motivated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2000" dirty="0"/>
              <a:t>Organized 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44709" y="533399"/>
            <a:ext cx="8183563" cy="1066800"/>
          </a:xfrm>
          <a:prstGeom prst="rect">
            <a:avLst/>
          </a:prstGeom>
        </p:spPr>
        <p:txBody>
          <a:bodyPr/>
          <a:lstStyle/>
          <a:p>
            <a:pPr defTabSz="914400" fontAlgn="auto">
              <a:spcAft>
                <a:spcPts val="0"/>
              </a:spcAft>
              <a:defRPr/>
            </a:pPr>
            <a:r>
              <a:rPr lang="en-GB" sz="5000" dirty="0" smtClean="0">
                <a:solidFill>
                  <a:schemeClr val="accent2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Education Action Words</a:t>
            </a:r>
            <a:endParaRPr lang="en-US" sz="5000" dirty="0">
              <a:solidFill>
                <a:schemeClr val="accent2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917004" y="1474032"/>
            <a:ext cx="2209799" cy="467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fontAlgn="base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73000"/>
              </a:lnSpc>
            </a:pPr>
            <a:r>
              <a:rPr lang="en-US" sz="2000" kern="0" dirty="0" smtClean="0"/>
              <a:t>Planned </a:t>
            </a:r>
          </a:p>
          <a:p>
            <a:pPr defTabSz="914400">
              <a:lnSpc>
                <a:spcPct val="73000"/>
              </a:lnSpc>
            </a:pPr>
            <a:r>
              <a:rPr lang="en-US" sz="2000" kern="0" dirty="0" smtClean="0"/>
              <a:t>Presented </a:t>
            </a:r>
          </a:p>
          <a:p>
            <a:pPr defTabSz="914400">
              <a:lnSpc>
                <a:spcPct val="73000"/>
              </a:lnSpc>
            </a:pPr>
            <a:r>
              <a:rPr lang="en-US" sz="2000" kern="0" dirty="0" smtClean="0"/>
              <a:t>Simulated </a:t>
            </a:r>
          </a:p>
          <a:p>
            <a:pPr defTabSz="914400">
              <a:lnSpc>
                <a:spcPct val="73000"/>
              </a:lnSpc>
            </a:pPr>
            <a:r>
              <a:rPr lang="en-US" sz="2000" kern="0" dirty="0" smtClean="0"/>
              <a:t>Stimulated </a:t>
            </a:r>
          </a:p>
          <a:p>
            <a:pPr defTabSz="914400">
              <a:lnSpc>
                <a:spcPct val="73000"/>
              </a:lnSpc>
            </a:pPr>
            <a:r>
              <a:rPr lang="en-US" sz="2000" kern="0" dirty="0" smtClean="0"/>
              <a:t>Structured </a:t>
            </a:r>
          </a:p>
          <a:p>
            <a:pPr defTabSz="914400">
              <a:lnSpc>
                <a:spcPct val="73000"/>
              </a:lnSpc>
            </a:pPr>
            <a:r>
              <a:rPr lang="en-US" sz="2000" kern="0" dirty="0" smtClean="0"/>
              <a:t>Taught </a:t>
            </a:r>
          </a:p>
          <a:p>
            <a:pPr defTabSz="914400">
              <a:lnSpc>
                <a:spcPct val="73000"/>
              </a:lnSpc>
            </a:pPr>
            <a:r>
              <a:rPr lang="en-US" sz="2000" kern="0" dirty="0" smtClean="0"/>
              <a:t>Tested </a:t>
            </a:r>
          </a:p>
          <a:p>
            <a:pPr defTabSz="914400">
              <a:lnSpc>
                <a:spcPct val="73000"/>
              </a:lnSpc>
            </a:pPr>
            <a:r>
              <a:rPr lang="en-US" sz="2000" kern="0" dirty="0" smtClean="0"/>
              <a:t>Trained </a:t>
            </a:r>
          </a:p>
          <a:p>
            <a:pPr defTabSz="914400">
              <a:lnSpc>
                <a:spcPct val="73000"/>
              </a:lnSpc>
            </a:pPr>
            <a:r>
              <a:rPr lang="en-US" sz="2000" kern="0" dirty="0" smtClean="0"/>
              <a:t>Transmitted </a:t>
            </a:r>
          </a:p>
          <a:p>
            <a:pPr defTabSz="914400">
              <a:lnSpc>
                <a:spcPct val="73000"/>
              </a:lnSpc>
            </a:pPr>
            <a:r>
              <a:rPr lang="en-US" sz="2000" kern="0" dirty="0" smtClean="0"/>
              <a:t>Tutored </a:t>
            </a:r>
          </a:p>
          <a:p>
            <a:pPr defTabSz="914400">
              <a:lnSpc>
                <a:spcPct val="73000"/>
              </a:lnSpc>
            </a:pPr>
            <a:r>
              <a:rPr lang="en-US" sz="2000" kern="0" dirty="0" smtClean="0"/>
              <a:t>Wrote</a:t>
            </a:r>
          </a:p>
          <a:p>
            <a:pPr marL="342900" indent="-342900" defTabSz="914400">
              <a:lnSpc>
                <a:spcPct val="80000"/>
              </a:lnSpc>
              <a:buFont typeface="Times New Roman" pitchFamily="18" charset="0"/>
              <a:buChar char="•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93292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838200"/>
            <a:ext cx="8229600" cy="1143000"/>
          </a:xfrm>
          <a:prstGeom prst="rect">
            <a:avLst/>
          </a:prstGeom>
        </p:spPr>
        <p:txBody>
          <a:bodyPr/>
          <a:lstStyle/>
          <a:p>
            <a:pPr defTabSz="914400" fontAlgn="auto">
              <a:spcAft>
                <a:spcPts val="0"/>
              </a:spcAft>
              <a:defRPr/>
            </a:pPr>
            <a:r>
              <a:rPr lang="en-US" sz="4500" dirty="0">
                <a:solidFill>
                  <a:schemeClr val="accent2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Take a Management Point of View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2057400"/>
            <a:ext cx="8001000" cy="4068763"/>
          </a:xfrm>
          <a:prstGeom prst="rect">
            <a:avLst/>
          </a:prstGeom>
        </p:spPr>
        <p:txBody>
          <a:bodyPr/>
          <a:lstStyle/>
          <a:p>
            <a:pPr marL="265176" indent="-265176" algn="l" defTabSz="914400" fontAlgn="auto">
              <a:spcBef>
                <a:spcPts val="25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dirty="0" smtClean="0">
                <a:latin typeface="+mn-lt"/>
                <a:cs typeface="+mn-cs"/>
              </a:rPr>
              <a:t>Show </a:t>
            </a:r>
            <a:r>
              <a:rPr lang="en-US" dirty="0">
                <a:latin typeface="+mn-lt"/>
                <a:cs typeface="+mn-cs"/>
              </a:rPr>
              <a:t>some understanding of how your task fit into the company’s overall goals </a:t>
            </a:r>
          </a:p>
          <a:p>
            <a:pPr marL="265176" indent="-265176" algn="l" defTabSz="914400" fontAlgn="auto">
              <a:spcBef>
                <a:spcPts val="25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dirty="0">
                <a:latin typeface="+mn-lt"/>
                <a:cs typeface="+mn-cs"/>
              </a:rPr>
              <a:t>“Resulted in 5% reduction in inventory due to more efficient logistics, representing a one-time $5,000,000 savings to company</a:t>
            </a:r>
          </a:p>
          <a:p>
            <a:pPr marL="265176" indent="-265176" algn="l" defTabSz="914400" fontAlgn="auto">
              <a:spcBef>
                <a:spcPts val="25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dirty="0">
                <a:latin typeface="+mn-lt"/>
                <a:cs typeface="+mn-cs"/>
              </a:rPr>
              <a:t>Are you contributing to the “bottom line”?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820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600" b="1" dirty="0"/>
              <a:t>Experience Example #</a:t>
            </a:r>
            <a:r>
              <a:rPr lang="en-GB" sz="4600" b="1" dirty="0" smtClean="0"/>
              <a:t>1 (not good)</a:t>
            </a:r>
            <a:endParaRPr lang="en-GB" sz="4600" b="1" dirty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4206" y="1600200"/>
            <a:ext cx="8262594" cy="4525963"/>
          </a:xfrm>
          <a:ln/>
        </p:spPr>
        <p:txBody>
          <a:bodyPr/>
          <a:lstStyle/>
          <a:p>
            <a:pPr>
              <a:lnSpc>
                <a:spcPct val="100000"/>
              </a:lnSpc>
              <a:spcBef>
                <a:spcPts val="75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000" dirty="0" smtClean="0"/>
              <a:t>2008-2015 </a:t>
            </a:r>
            <a:r>
              <a:rPr lang="en-GB" sz="3000" dirty="0" err="1"/>
              <a:t>Swersky</a:t>
            </a:r>
            <a:r>
              <a:rPr lang="en-GB" sz="3000" dirty="0"/>
              <a:t> Preschool, </a:t>
            </a:r>
            <a:r>
              <a:rPr lang="en-GB" sz="3000" dirty="0" smtClean="0"/>
              <a:t>Goleta, </a:t>
            </a:r>
            <a:r>
              <a:rPr lang="en-GB" sz="3000" dirty="0"/>
              <a:t>CA</a:t>
            </a:r>
          </a:p>
          <a:p>
            <a:pPr>
              <a:lnSpc>
                <a:spcPct val="100000"/>
              </a:lnSpc>
              <a:spcBef>
                <a:spcPts val="75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000" dirty="0"/>
              <a:t>Linda </a:t>
            </a:r>
            <a:r>
              <a:rPr lang="en-GB" sz="3000" dirty="0" err="1"/>
              <a:t>Swersky</a:t>
            </a:r>
            <a:r>
              <a:rPr lang="en-GB" sz="3000" dirty="0"/>
              <a:t>, supervisor</a:t>
            </a:r>
          </a:p>
          <a:p>
            <a:pPr>
              <a:lnSpc>
                <a:spcPct val="100000"/>
              </a:lnSpc>
              <a:spcBef>
                <a:spcPts val="75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000" dirty="0"/>
              <a:t>1235 Overlook Drive</a:t>
            </a:r>
          </a:p>
          <a:p>
            <a:pPr>
              <a:lnSpc>
                <a:spcPct val="100000"/>
              </a:lnSpc>
              <a:spcBef>
                <a:spcPts val="75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000" dirty="0"/>
              <a:t>805-620-7314</a:t>
            </a:r>
          </a:p>
          <a:p>
            <a:pPr>
              <a:lnSpc>
                <a:spcPct val="100000"/>
              </a:lnSpc>
              <a:spcBef>
                <a:spcPts val="75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3000" dirty="0"/>
          </a:p>
          <a:p>
            <a:pPr>
              <a:lnSpc>
                <a:spcPct val="100000"/>
              </a:lnSpc>
              <a:spcBef>
                <a:spcPts val="75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000" b="1" dirty="0"/>
              <a:t>Child care </a:t>
            </a:r>
            <a:r>
              <a:rPr lang="en-GB" sz="3000" dirty="0"/>
              <a:t>– Supervised large group of </a:t>
            </a:r>
            <a:r>
              <a:rPr lang="en-GB" sz="3000" dirty="0" smtClean="0"/>
              <a:t>semi-civilized children</a:t>
            </a:r>
          </a:p>
          <a:p>
            <a:pPr>
              <a:lnSpc>
                <a:spcPct val="100000"/>
              </a:lnSpc>
              <a:spcBef>
                <a:spcPts val="75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b="1" dirty="0" smtClean="0"/>
              <a:t>								(</a:t>
            </a:r>
            <a:r>
              <a:rPr lang="en-GB" sz="2800" b="1" dirty="0"/>
              <a:t>UGH)</a:t>
            </a:r>
            <a:endParaRPr lang="en-GB" sz="3000" dirty="0"/>
          </a:p>
          <a:p>
            <a:pPr>
              <a:lnSpc>
                <a:spcPct val="100000"/>
              </a:lnSpc>
              <a:spcBef>
                <a:spcPts val="75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38399813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800" b="1" dirty="0"/>
              <a:t>Experience Example #</a:t>
            </a:r>
            <a:r>
              <a:rPr lang="en-GB" sz="4800" b="1" dirty="0" smtClean="0"/>
              <a:t>2 – Better!</a:t>
            </a:r>
            <a:endParaRPr lang="en-GB" sz="4800" b="1" dirty="0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762125"/>
            <a:ext cx="8229600" cy="5476875"/>
          </a:xfrm>
          <a:ln/>
        </p:spPr>
        <p:txBody>
          <a:bodyPr/>
          <a:lstStyle/>
          <a:p>
            <a:pPr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/>
              <a:t>Teachers </a:t>
            </a:r>
            <a:r>
              <a:rPr lang="en-GB" dirty="0" err="1"/>
              <a:t>Swersky</a:t>
            </a:r>
            <a:r>
              <a:rPr lang="en-GB" dirty="0"/>
              <a:t> Preschool, Goleta, CA, Summers 2008-2015 </a:t>
            </a:r>
          </a:p>
          <a:p>
            <a:pPr>
              <a:lnSpc>
                <a:spcPct val="10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smtClean="0"/>
              <a:t>Aide</a:t>
            </a:r>
            <a:r>
              <a:rPr lang="en-GB" dirty="0" smtClean="0"/>
              <a:t>, Organized </a:t>
            </a:r>
            <a:r>
              <a:rPr lang="en-GB" dirty="0"/>
              <a:t>activities to develop language and vocabulary among children</a:t>
            </a:r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Utilized </a:t>
            </a:r>
            <a:r>
              <a:rPr lang="en-GB" dirty="0"/>
              <a:t>audio visual aids in teaching to children</a:t>
            </a:r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Coordinated with parents to communicate about their children’s development    </a:t>
            </a:r>
          </a:p>
          <a:p>
            <a:pPr>
              <a:lnSpc>
                <a:spcPct val="100000"/>
              </a:lnSpc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>
              <a:lnSpc>
                <a:spcPct val="100000"/>
              </a:lnSpc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62209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/>
              <a:t>Other Sections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3400"/>
          </a:xfrm>
          <a:ln/>
        </p:spPr>
        <p:txBody>
          <a:bodyPr/>
          <a:lstStyle/>
          <a:p>
            <a:pPr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Campus/Community Involvement</a:t>
            </a:r>
          </a:p>
          <a:p>
            <a:pPr lvl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This is one example of a </a:t>
            </a:r>
            <a:r>
              <a:rPr lang="en-GB" i="1" dirty="0"/>
              <a:t>specialized</a:t>
            </a:r>
            <a:r>
              <a:rPr lang="en-GB" dirty="0"/>
              <a:t> </a:t>
            </a:r>
            <a:r>
              <a:rPr lang="en-GB" dirty="0" smtClean="0"/>
              <a:t>section</a:t>
            </a:r>
            <a:r>
              <a:rPr lang="en-GB" dirty="0"/>
              <a:t>, there are many others!</a:t>
            </a:r>
          </a:p>
          <a:p>
            <a:pPr lvl="2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For examples: Training</a:t>
            </a:r>
            <a:r>
              <a:rPr lang="en-GB" dirty="0"/>
              <a:t>, Credentials, Affiliations, Profile, Portfolio, Activities, </a:t>
            </a:r>
            <a:r>
              <a:rPr lang="en-GB" dirty="0" smtClean="0"/>
              <a:t>Languages </a:t>
            </a:r>
            <a:endParaRPr lang="en-GB" dirty="0"/>
          </a:p>
          <a:p>
            <a:pPr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References</a:t>
            </a:r>
          </a:p>
          <a:p>
            <a:pPr lvl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They are assumed; use the space to expand on your qualifications</a:t>
            </a:r>
          </a:p>
          <a:p>
            <a:pPr lvl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Create a reference sheet to hand them when they do ask, but not </a:t>
            </a:r>
            <a:r>
              <a:rPr lang="en-GB" dirty="0" smtClean="0"/>
              <a:t>before </a:t>
            </a:r>
            <a:endParaRPr lang="en-GB" dirty="0"/>
          </a:p>
          <a:p>
            <a:pPr lvl="1">
              <a:lnSpc>
                <a:spcPct val="90000"/>
              </a:lnSpc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 lvl="1">
              <a:lnSpc>
                <a:spcPct val="90000"/>
              </a:lnSpc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31486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914400" y="381000"/>
            <a:ext cx="7019925" cy="11430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Résumé Purpose?</a:t>
            </a:r>
            <a:endParaRPr lang="en-US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4294967295"/>
          </p:nvPr>
        </p:nvSpPr>
        <p:spPr>
          <a:xfrm>
            <a:off x="838200" y="1905000"/>
            <a:ext cx="7620000" cy="4497388"/>
          </a:xfrm>
        </p:spPr>
        <p:txBody>
          <a:bodyPr>
            <a:normAutofit/>
          </a:bodyPr>
          <a:lstStyle/>
          <a:p>
            <a:pPr marL="265176" indent="-265176" fontAlgn="auto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>
                <a:cs typeface="Times New Roman" pitchFamily="18" charset="0"/>
              </a:rPr>
              <a:t>To get you the interview!</a:t>
            </a:r>
          </a:p>
          <a:p>
            <a:pPr marL="265176" indent="-265176" fontAlgn="auto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>
                <a:cs typeface="Times New Roman" pitchFamily="18" charset="0"/>
              </a:rPr>
              <a:t>A marketing tool – you are marketing yourself</a:t>
            </a:r>
          </a:p>
          <a:p>
            <a:pPr marL="265176" indent="-265176" fontAlgn="auto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>
                <a:cs typeface="Times New Roman" pitchFamily="18" charset="0"/>
              </a:rPr>
              <a:t>A brief overview of education and </a:t>
            </a:r>
            <a:r>
              <a:rPr lang="en-GB" b="1" dirty="0" smtClean="0">
                <a:cs typeface="Times New Roman" pitchFamily="18" charset="0"/>
              </a:rPr>
              <a:t>relevant</a:t>
            </a:r>
            <a:r>
              <a:rPr lang="en-GB" dirty="0" smtClean="0">
                <a:cs typeface="Times New Roman" pitchFamily="18" charset="0"/>
              </a:rPr>
              <a:t> activities to demonstrate skills and accomplishments</a:t>
            </a:r>
          </a:p>
          <a:p>
            <a:pPr marL="265176" indent="-265176" fontAlgn="auto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>
                <a:cs typeface="Times New Roman" pitchFamily="18" charset="0"/>
              </a:rPr>
              <a:t>A document tailored to each position / organization</a:t>
            </a:r>
          </a:p>
          <a:p>
            <a:pPr marL="265176" indent="-265176" fontAlgn="auto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The first (and maybe the only) impression </a:t>
            </a:r>
          </a:p>
          <a:p>
            <a:pPr marL="265176" indent="-265176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379413"/>
            <a:ext cx="8001000" cy="1144587"/>
          </a:xfrm>
        </p:spPr>
        <p:txBody>
          <a:bodyPr lIns="90000" tIns="46800" rIns="90000" bIns="46800">
            <a:normAutofit/>
          </a:bodyPr>
          <a:lstStyle/>
          <a:p>
            <a:pPr algn="ctr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Résumé Formatting</a:t>
            </a: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735138"/>
            <a:ext cx="7924800" cy="4087812"/>
          </a:xfrm>
        </p:spPr>
        <p:txBody>
          <a:bodyPr lIns="90000" tIns="46800" rIns="90000" bIns="46800">
            <a:normAutofit/>
          </a:bodyPr>
          <a:lstStyle/>
          <a:p>
            <a:pPr marL="274320" indent="-274320" fontAlgn="auto">
              <a:lnSpc>
                <a:spcPct val="90000"/>
              </a:lnSpc>
              <a:spcBef>
                <a:spcPts val="825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Chronological? Functional? Combination?</a:t>
            </a:r>
          </a:p>
          <a:p>
            <a:pPr marL="274320" indent="-274320" fontAlgn="auto">
              <a:lnSpc>
                <a:spcPct val="90000"/>
              </a:lnSpc>
              <a:spcBef>
                <a:spcPts val="825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Length: ONE PAGE?</a:t>
            </a:r>
          </a:p>
          <a:p>
            <a:pPr marL="274320" indent="-274320" fontAlgn="auto">
              <a:lnSpc>
                <a:spcPct val="90000"/>
              </a:lnSpc>
              <a:spcBef>
                <a:spcPts val="825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Font and margin considerations</a:t>
            </a:r>
          </a:p>
          <a:p>
            <a:pPr marL="274320" indent="-274320" fontAlgn="auto">
              <a:lnSpc>
                <a:spcPct val="90000"/>
              </a:lnSpc>
              <a:spcBef>
                <a:spcPts val="825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Use </a:t>
            </a:r>
            <a:r>
              <a:rPr lang="en-GB" b="1" dirty="0" smtClean="0"/>
              <a:t>bold type, </a:t>
            </a:r>
            <a:r>
              <a:rPr lang="en-GB" i="1" dirty="0" smtClean="0"/>
              <a:t>italics, </a:t>
            </a:r>
            <a:r>
              <a:rPr lang="en-GB" dirty="0" smtClean="0"/>
              <a:t>or underlines to highlight important information</a:t>
            </a:r>
          </a:p>
          <a:p>
            <a:pPr marL="274320" indent="-274320" fontAlgn="auto">
              <a:lnSpc>
                <a:spcPct val="90000"/>
              </a:lnSpc>
              <a:spcBef>
                <a:spcPts val="825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Your résumé should be NEAT, PROFESSIONAL and EASY TO READ</a:t>
            </a:r>
          </a:p>
          <a:p>
            <a:pPr marL="274320" indent="-274320" fontAlgn="auto">
              <a:lnSpc>
                <a:spcPct val="90000"/>
              </a:lnSpc>
              <a:spcBef>
                <a:spcPts val="825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Absolutely NO typographical errors!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229600" cy="6858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GB" sz="5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Chronological Format</a:t>
            </a:r>
            <a:endParaRPr lang="en-US" sz="560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257800"/>
          </a:xfrm>
        </p:spPr>
        <p:txBody>
          <a:bodyPr/>
          <a:lstStyle/>
          <a:p>
            <a:pPr>
              <a:buNone/>
            </a:pPr>
            <a:r>
              <a:rPr lang="en-US" sz="2800" dirty="0" smtClean="0">
                <a:hlinkClick r:id="rId3" tooltip="Resume Template"/>
              </a:rPr>
              <a:t>Résumé Template </a:t>
            </a:r>
            <a:r>
              <a:rPr lang="en-US" sz="2800" dirty="0" smtClean="0"/>
              <a:t>(PDF)</a:t>
            </a:r>
          </a:p>
          <a:p>
            <a:r>
              <a:rPr lang="en-US" sz="2800" b="1" dirty="0" smtClean="0"/>
              <a:t>Advantages</a:t>
            </a:r>
          </a:p>
          <a:p>
            <a:pPr lvl="1"/>
            <a:r>
              <a:rPr lang="en-US" sz="2200" dirty="0" smtClean="0"/>
              <a:t>It’s the most common &amp; traditional style.</a:t>
            </a:r>
          </a:p>
          <a:p>
            <a:pPr lvl="1"/>
            <a:r>
              <a:rPr lang="en-US" sz="2200" dirty="0" smtClean="0"/>
              <a:t>Employers find it easy to understand.</a:t>
            </a:r>
          </a:p>
          <a:p>
            <a:pPr lvl="1"/>
            <a:r>
              <a:rPr lang="en-US" sz="2200" dirty="0" smtClean="0"/>
              <a:t>It’s generally easier to write.</a:t>
            </a:r>
          </a:p>
          <a:p>
            <a:pPr lvl="1"/>
            <a:r>
              <a:rPr lang="en-US" sz="2200" dirty="0" smtClean="0"/>
              <a:t>It emphasizes career laddering.</a:t>
            </a:r>
          </a:p>
          <a:p>
            <a:r>
              <a:rPr lang="en-US" b="1" dirty="0" smtClean="0"/>
              <a:t>Disadvantages</a:t>
            </a:r>
          </a:p>
          <a:p>
            <a:pPr lvl="1"/>
            <a:r>
              <a:rPr lang="en-US" sz="2200" dirty="0" smtClean="0"/>
              <a:t>Your most recent experience may not be your most important or relevant experience. </a:t>
            </a:r>
          </a:p>
          <a:p>
            <a:pPr lvl="1"/>
            <a:r>
              <a:rPr lang="en-US" sz="2200" dirty="0" smtClean="0"/>
              <a:t>Some students may have little or no work experience or feel their work experience is unimpressive.</a:t>
            </a:r>
          </a:p>
          <a:p>
            <a:pPr lvl="1"/>
            <a:r>
              <a:rPr lang="en-US" sz="2200" dirty="0" smtClean="0"/>
              <a:t>Some people don’t want to be stereotyped on the basis of their past work experience.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4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Functional Format</a:t>
            </a:r>
            <a:endParaRPr lang="en-US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35163"/>
            <a:ext cx="8305800" cy="4389437"/>
          </a:xfrm>
        </p:spPr>
        <p:txBody>
          <a:bodyPr/>
          <a:lstStyle/>
          <a:p>
            <a:pPr>
              <a:buNone/>
            </a:pPr>
            <a:r>
              <a:rPr lang="en-US" sz="2800" dirty="0" smtClean="0">
                <a:hlinkClick r:id="rId3"/>
              </a:rPr>
              <a:t>Functional Résumé Template </a:t>
            </a:r>
            <a:r>
              <a:rPr lang="en-US" sz="2800" dirty="0" smtClean="0"/>
              <a:t>(PDF)</a:t>
            </a:r>
          </a:p>
          <a:p>
            <a:r>
              <a:rPr lang="en-US" sz="2800" b="1" dirty="0" smtClean="0"/>
              <a:t>Advantages </a:t>
            </a:r>
          </a:p>
          <a:p>
            <a:pPr lvl="1"/>
            <a:r>
              <a:rPr lang="en-US" dirty="0" smtClean="0"/>
              <a:t>Useful when you want to emphasize abilities not used in recent work experience.</a:t>
            </a:r>
          </a:p>
          <a:p>
            <a:pPr lvl="1"/>
            <a:r>
              <a:rPr lang="en-US" dirty="0" smtClean="0"/>
              <a:t>May be useful when entering the job market for the first time or changing careers.</a:t>
            </a:r>
          </a:p>
          <a:p>
            <a:r>
              <a:rPr lang="en-US" sz="2800" b="1" dirty="0" smtClean="0"/>
              <a:t>Disadvantages </a:t>
            </a:r>
          </a:p>
          <a:p>
            <a:pPr lvl="1"/>
            <a:r>
              <a:rPr lang="en-US" dirty="0" smtClean="0"/>
              <a:t>May be difficult to write.</a:t>
            </a:r>
          </a:p>
          <a:p>
            <a:pPr lvl="1"/>
            <a:r>
              <a:rPr lang="en-US" dirty="0" smtClean="0"/>
              <a:t>May be confusing to employer or create skepticism due to lack of content.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572000" y="914400"/>
            <a:ext cx="3733800" cy="55626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57200" y="914400"/>
            <a:ext cx="3733800" cy="5562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914400"/>
            <a:ext cx="8229600" cy="731838"/>
          </a:xfrm>
          <a:prstGeom prst="rect">
            <a:avLst/>
          </a:prstGeom>
        </p:spPr>
        <p:txBody>
          <a:bodyPr/>
          <a:lstStyle/>
          <a:p>
            <a:pPr defTabSz="914400" fontAlgn="auto">
              <a:spcAft>
                <a:spcPts val="0"/>
              </a:spcAft>
              <a:defRPr/>
            </a:pPr>
            <a:r>
              <a:rPr lang="en-US" sz="5000" b="1" dirty="0">
                <a:solidFill>
                  <a:schemeClr val="accent2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Do</a:t>
            </a:r>
            <a:r>
              <a:rPr lang="en-US" sz="3600" b="1" dirty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         </a:t>
            </a:r>
            <a:r>
              <a:rPr lang="en-US" sz="5000" b="1" dirty="0">
                <a:solidFill>
                  <a:schemeClr val="accent2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Don’t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3733800" cy="4525963"/>
          </a:xfrm>
          <a:prstGeom prst="rect">
            <a:avLst/>
          </a:prstGeom>
        </p:spPr>
        <p:txBody>
          <a:bodyPr/>
          <a:lstStyle/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en-US" sz="2800" dirty="0">
              <a:latin typeface="+mn-lt"/>
              <a:cs typeface="+mn-cs"/>
            </a:endParaRPr>
          </a:p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800" dirty="0">
                <a:latin typeface="+mn-lt"/>
                <a:cs typeface="+mn-cs"/>
              </a:rPr>
              <a:t>Emphasize your name</a:t>
            </a:r>
          </a:p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800" dirty="0">
                <a:latin typeface="+mn-lt"/>
                <a:cs typeface="+mn-cs"/>
              </a:rPr>
              <a:t>Be consistent</a:t>
            </a:r>
          </a:p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800" dirty="0">
                <a:latin typeface="+mn-lt"/>
                <a:cs typeface="+mn-cs"/>
              </a:rPr>
              <a:t>Use numbers</a:t>
            </a:r>
          </a:p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800" dirty="0">
                <a:latin typeface="+mn-lt"/>
                <a:cs typeface="+mn-cs"/>
              </a:rPr>
              <a:t>Match keywords to the job posting</a:t>
            </a:r>
          </a:p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800" dirty="0">
                <a:latin typeface="+mn-lt"/>
                <a:cs typeface="+mn-cs"/>
              </a:rPr>
              <a:t>Describe projects</a:t>
            </a:r>
          </a:p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800" dirty="0">
                <a:latin typeface="+mn-lt"/>
                <a:cs typeface="+mn-cs"/>
              </a:rPr>
              <a:t>TELL THE TRUTH!</a:t>
            </a:r>
          </a:p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2800" dirty="0">
              <a:latin typeface="+mn-lt"/>
              <a:cs typeface="+mn-cs"/>
            </a:endParaRPr>
          </a:p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2800" dirty="0">
              <a:latin typeface="+mn-lt"/>
              <a:cs typeface="+mn-cs"/>
            </a:endParaRP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4652963" y="1600200"/>
            <a:ext cx="3576637" cy="4525963"/>
          </a:xfrm>
          <a:prstGeom prst="rect">
            <a:avLst/>
          </a:prstGeom>
        </p:spPr>
        <p:txBody>
          <a:bodyPr/>
          <a:lstStyle/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2800" dirty="0">
              <a:latin typeface="+mn-lt"/>
              <a:cs typeface="+mn-cs"/>
            </a:endParaRPr>
          </a:p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800" dirty="0">
                <a:latin typeface="+mn-lt"/>
                <a:cs typeface="+mn-cs"/>
              </a:rPr>
              <a:t>Use the word </a:t>
            </a:r>
            <a:r>
              <a:rPr lang="en-US" sz="2800" dirty="0">
                <a:latin typeface="Times New Roman"/>
                <a:cs typeface="+mn-cs"/>
              </a:rPr>
              <a:t>“</a:t>
            </a:r>
            <a:r>
              <a:rPr lang="en-US" sz="2800" dirty="0">
                <a:latin typeface="+mn-lt"/>
                <a:cs typeface="+mn-cs"/>
              </a:rPr>
              <a:t>I</a:t>
            </a:r>
            <a:r>
              <a:rPr lang="en-US" sz="2800" dirty="0">
                <a:latin typeface="Times New Roman"/>
                <a:cs typeface="+mn-cs"/>
              </a:rPr>
              <a:t>”</a:t>
            </a:r>
            <a:endParaRPr lang="en-US" sz="2800" dirty="0">
              <a:latin typeface="+mn-lt"/>
              <a:cs typeface="+mn-cs"/>
            </a:endParaRPr>
          </a:p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800" dirty="0">
                <a:latin typeface="+mn-lt"/>
                <a:cs typeface="+mn-cs"/>
              </a:rPr>
              <a:t>Use fluff phrases</a:t>
            </a:r>
            <a:r>
              <a:rPr lang="en-US" sz="2800" dirty="0">
                <a:latin typeface="Times New Roman"/>
                <a:cs typeface="+mn-cs"/>
              </a:rPr>
              <a:t>–</a:t>
            </a:r>
            <a:r>
              <a:rPr lang="en-US" sz="2800" dirty="0">
                <a:latin typeface="+mn-lt"/>
                <a:cs typeface="+mn-cs"/>
              </a:rPr>
              <a:t> e.g., Responsible for, Duties include, etc.</a:t>
            </a:r>
          </a:p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800" dirty="0">
                <a:latin typeface="+mn-lt"/>
                <a:cs typeface="+mn-cs"/>
              </a:rPr>
              <a:t>Use graphics or colors</a:t>
            </a:r>
          </a:p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800" dirty="0">
                <a:latin typeface="+mn-lt"/>
                <a:cs typeface="+mn-cs"/>
              </a:rPr>
              <a:t>Allow ANY spelling or grammar errors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81000"/>
            <a:ext cx="7467600" cy="11430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Résumé </a:t>
            </a:r>
            <a:r>
              <a:rPr lang="en-US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Resources</a:t>
            </a:r>
            <a:endParaRPr lang="en-US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627" name="TextBox 4"/>
          <p:cNvSpPr txBox="1">
            <a:spLocks noChangeArrowheads="1"/>
          </p:cNvSpPr>
          <p:nvPr/>
        </p:nvSpPr>
        <p:spPr bwMode="auto">
          <a:xfrm>
            <a:off x="762000" y="1981200"/>
            <a:ext cx="7620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dirty="0">
                <a:hlinkClick r:id="rId2"/>
              </a:rPr>
              <a:t>Career Center Résumé </a:t>
            </a:r>
            <a:r>
              <a:rPr lang="en-US" dirty="0" smtClean="0">
                <a:hlinkClick r:id="rId2"/>
              </a:rPr>
              <a:t>Page</a:t>
            </a:r>
            <a:endParaRPr lang="en-US" dirty="0" smtClean="0"/>
          </a:p>
          <a:p>
            <a:pPr algn="l"/>
            <a:r>
              <a:rPr lang="en-US" dirty="0" smtClean="0"/>
              <a:t>(Résumé templates available in WORD to save to edit and save as your own file, </a:t>
            </a:r>
            <a:r>
              <a:rPr lang="en-US" smtClean="0"/>
              <a:t>plus LOTS OF other </a:t>
            </a:r>
            <a:r>
              <a:rPr lang="en-US" dirty="0" smtClean="0"/>
              <a:t>tools)</a:t>
            </a:r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76400"/>
            <a:ext cx="7772400" cy="41751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pperplate Gothic Light" pitchFamily="34" charset="0"/>
              </a:rPr>
              <a:t>INTERVIEWS</a:t>
            </a:r>
            <a:b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pperplate Gothic Light" pitchFamily="34" charset="0"/>
              </a:rPr>
            </a:br>
            <a:r>
              <a:rPr lang="en-US" sz="4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pperplate Gothic Light" pitchFamily="34" charset="0"/>
              </a:rPr>
              <a:t/>
            </a:r>
            <a:br>
              <a:rPr lang="en-US" sz="4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pperplate Gothic Light" pitchFamily="34" charset="0"/>
              </a:rPr>
            </a:br>
            <a:r>
              <a:rPr lang="en-US" sz="4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pperplate Gothic Light" pitchFamily="34" charset="0"/>
              </a:rPr>
              <a:t/>
            </a:r>
            <a:br>
              <a:rPr lang="en-US" sz="4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pperplate Gothic Light" pitchFamily="34" charset="0"/>
              </a:rPr>
            </a:br>
            <a:endParaRPr lang="en-US" sz="3600" dirty="0" smtClean="0">
              <a:effectLst>
                <a:outerShdw blurRad="38100" dist="38100" dir="2700000" algn="tl">
                  <a:srgbClr val="C0C0C0"/>
                </a:outerShdw>
              </a:effectLst>
              <a:latin typeface="Copperplate Gothic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884238"/>
            <a:ext cx="7793037" cy="609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dirty="0" smtClean="0">
                <a:latin typeface="Copperplate Gothic Light" pitchFamily="34" charset="0"/>
              </a:rPr>
              <a:t>Hiring Decisions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95400" y="2322513"/>
            <a:ext cx="6934200" cy="35052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latin typeface="Copperplate Gothic Light" pitchFamily="34" charset="0"/>
              </a:rPr>
              <a:t>Are often made during the Interview</a:t>
            </a:r>
          </a:p>
          <a:p>
            <a:pPr eaLnBrk="1" hangingPunct="1"/>
            <a:r>
              <a:rPr lang="en-US" sz="2800" b="1" dirty="0" smtClean="0">
                <a:latin typeface="Copperplate Gothic Light" pitchFamily="34" charset="0"/>
              </a:rPr>
              <a:t>Are based on subjective factors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dirty="0" smtClean="0">
                <a:latin typeface="Copperplate Gothic Light" pitchFamily="34" charset="0"/>
              </a:rPr>
              <a:t>--First Impressions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dirty="0" smtClean="0">
                <a:latin typeface="Copperplate Gothic Light" pitchFamily="34" charset="0"/>
              </a:rPr>
              <a:t>--Communication Skills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84238"/>
            <a:ext cx="8334375" cy="609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dirty="0" smtClean="0">
                <a:latin typeface="Copperplate Gothic Light" pitchFamily="34" charset="0"/>
              </a:rPr>
              <a:t>4 Stages of an Interview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latin typeface="Copperplate Gothic Light" pitchFamily="34" charset="0"/>
              </a:rPr>
              <a:t>Stage 1:  Breaking the ice</a:t>
            </a:r>
            <a:br>
              <a:rPr lang="en-US" b="1" dirty="0" smtClean="0">
                <a:latin typeface="Copperplate Gothic Light" pitchFamily="34" charset="0"/>
              </a:rPr>
            </a:br>
            <a:endParaRPr lang="en-US" b="1" dirty="0" smtClean="0">
              <a:latin typeface="Copperplate Gothic Light" pitchFamily="34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latin typeface="Copperplate Gothic Light" pitchFamily="34" charset="0"/>
              </a:rPr>
              <a:t>Stage 2:  Setting the Stage</a:t>
            </a:r>
            <a:br>
              <a:rPr lang="en-US" b="1" dirty="0" smtClean="0">
                <a:latin typeface="Copperplate Gothic Light" pitchFamily="34" charset="0"/>
              </a:rPr>
            </a:br>
            <a:endParaRPr lang="en-US" b="1" dirty="0" smtClean="0">
              <a:latin typeface="Copperplate Gothic Light" pitchFamily="34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latin typeface="Copperplate Gothic Light" pitchFamily="34" charset="0"/>
              </a:rPr>
              <a:t>Stage 3:  Focusing</a:t>
            </a:r>
            <a:br>
              <a:rPr lang="en-US" b="1" dirty="0" smtClean="0">
                <a:latin typeface="Copperplate Gothic Light" pitchFamily="34" charset="0"/>
              </a:rPr>
            </a:br>
            <a:endParaRPr lang="en-US" b="1" dirty="0" smtClean="0">
              <a:latin typeface="Copperplate Gothic Light" pitchFamily="34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latin typeface="Copperplate Gothic Light" pitchFamily="34" charset="0"/>
              </a:rPr>
              <a:t>Stage 4:  Wrap Up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84238"/>
            <a:ext cx="7793037" cy="609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dirty="0" smtClean="0">
                <a:latin typeface="Copperplate Gothic Light" pitchFamily="34" charset="0"/>
              </a:rPr>
              <a:t>Types of Interviews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Font typeface="Wingdings" pitchFamily="2" charset="2"/>
              <a:buNone/>
            </a:pPr>
            <a:r>
              <a:rPr lang="en-US" b="1" smtClean="0">
                <a:latin typeface="Copperplate Gothic Light" pitchFamily="34" charset="0"/>
              </a:rPr>
              <a:t>Single/ Manager</a:t>
            </a:r>
          </a:p>
          <a:p>
            <a:pPr lvl="1" eaLnBrk="1" hangingPunct="1">
              <a:buFont typeface="Wingdings" pitchFamily="2" charset="2"/>
              <a:buNone/>
            </a:pPr>
            <a:endParaRPr lang="en-US" b="1" smtClean="0">
              <a:latin typeface="Copperplate Gothic Light" pitchFamily="34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b="1" smtClean="0">
                <a:latin typeface="Copperplate Gothic Light" pitchFamily="34" charset="0"/>
              </a:rPr>
              <a:t>Interview Board</a:t>
            </a:r>
          </a:p>
          <a:p>
            <a:pPr lvl="1" eaLnBrk="1" hangingPunct="1">
              <a:buFont typeface="Wingdings" pitchFamily="2" charset="2"/>
              <a:buNone/>
            </a:pPr>
            <a:endParaRPr lang="en-US" b="1" smtClean="0">
              <a:latin typeface="Copperplate Gothic Light" pitchFamily="34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b="1" smtClean="0">
                <a:latin typeface="Copperplate Gothic Light" pitchFamily="34" charset="0"/>
              </a:rPr>
              <a:t>Multiple Interviews (e.g. phone first, two levels – hr/dept…)</a:t>
            </a:r>
          </a:p>
          <a:p>
            <a:pPr lvl="1" eaLnBrk="1" hangingPunct="1">
              <a:buFont typeface="Wingdings" pitchFamily="2" charset="2"/>
              <a:buNone/>
            </a:pPr>
            <a:endParaRPr lang="en-US" b="1" smtClean="0">
              <a:latin typeface="Copperplate Gothic Light" pitchFamily="34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b="1" smtClean="0">
                <a:latin typeface="Copperplate Gothic Light" pitchFamily="34" charset="0"/>
              </a:rPr>
              <a:t>Assignment Before/During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dirty="0" smtClean="0">
                <a:latin typeface="Copperplate Gothic Light" pitchFamily="34" charset="0"/>
              </a:rPr>
              <a:t>Look for the meaning behind the question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209800"/>
            <a:ext cx="8305800" cy="990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dirty="0" smtClean="0">
                <a:latin typeface="Copperplate Gothic Light" pitchFamily="34" charset="0"/>
              </a:rPr>
              <a:t>Likely the employer wants to know: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762000" y="3200400"/>
            <a:ext cx="38100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 b="1" dirty="0">
                <a:latin typeface="Copperplate Gothic Light" pitchFamily="34" charset="0"/>
              </a:rPr>
              <a:t>how much you care about this job</a:t>
            </a:r>
            <a:r>
              <a:rPr lang="en-US" sz="2800" b="1" dirty="0" smtClean="0">
                <a:latin typeface="Copperplate Gothic Light" pitchFamily="34" charset="0"/>
              </a:rPr>
              <a:t>.</a:t>
            </a:r>
            <a:r>
              <a:rPr lang="en-US" sz="2800" b="1" dirty="0">
                <a:latin typeface="Copperplate Gothic Light" pitchFamily="34" charset="0"/>
              </a:rPr>
              <a:t/>
            </a:r>
            <a:br>
              <a:rPr lang="en-US" sz="2800" b="1" dirty="0">
                <a:latin typeface="Copperplate Gothic Light" pitchFamily="34" charset="0"/>
              </a:rPr>
            </a:br>
            <a:endParaRPr lang="en-US" sz="2800" b="1" dirty="0">
              <a:latin typeface="Copperplate Gothic Light" pitchFamily="34" charset="0"/>
            </a:endParaRPr>
          </a:p>
          <a:p>
            <a:pPr marL="285750" indent="-28575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dirty="0">
                <a:latin typeface="Copperplate Gothic Light" pitchFamily="34" charset="0"/>
              </a:rPr>
              <a:t>Do your homework on the position and company.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4648200" y="3048000"/>
            <a:ext cx="3810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800" b="1" dirty="0">
                <a:latin typeface="Copperplate Gothic Light" pitchFamily="34" charset="0"/>
              </a:rPr>
              <a:t>how much training you’ll need. </a:t>
            </a:r>
            <a:r>
              <a:rPr lang="en-US" sz="2800" b="1" dirty="0" smtClean="0">
                <a:latin typeface="Copperplate Gothic Light" pitchFamily="34" charset="0"/>
              </a:rPr>
              <a:t/>
            </a:r>
            <a:br>
              <a:rPr lang="en-US" sz="2800" b="1" dirty="0" smtClean="0">
                <a:latin typeface="Copperplate Gothic Light" pitchFamily="34" charset="0"/>
              </a:rPr>
            </a:br>
            <a:endParaRPr lang="en-US" sz="2800" b="1" dirty="0">
              <a:latin typeface="Copperplate Gothic Light" pitchFamily="34" charset="0"/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dirty="0">
                <a:latin typeface="Copperplate Gothic Light" pitchFamily="34" charset="0"/>
              </a:rPr>
              <a:t>Incorporate your knowledge and skills.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>
          <a:xfrm>
            <a:off x="609600" y="609600"/>
            <a:ext cx="8001000" cy="9144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Résumé Writing Guidelines</a:t>
            </a:r>
            <a:endParaRPr lang="en-US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4294967295"/>
          </p:nvPr>
        </p:nvSpPr>
        <p:spPr>
          <a:xfrm>
            <a:off x="914400" y="1751013"/>
            <a:ext cx="7543800" cy="4497387"/>
          </a:xfrm>
        </p:spPr>
        <p:txBody>
          <a:bodyPr>
            <a:normAutofit/>
          </a:bodyPr>
          <a:lstStyle/>
          <a:p>
            <a:pPr marL="265176" indent="-265176" fontAlgn="auto">
              <a:spcBef>
                <a:spcPts val="75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/>
              <a:t>What is a résumé and what is it used for </a:t>
            </a:r>
          </a:p>
          <a:p>
            <a:pPr marL="265176" indent="-265176" fontAlgn="auto">
              <a:spcBef>
                <a:spcPts val="75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>
                <a:cs typeface="Times New Roman" pitchFamily="18" charset="0"/>
              </a:rPr>
              <a:t>YOU MUST TELL THE TRUTH!!</a:t>
            </a:r>
          </a:p>
          <a:p>
            <a:pPr marL="265176" indent="-265176" fontAlgn="auto">
              <a:spcBef>
                <a:spcPts val="75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>
                <a:cs typeface="Times New Roman" pitchFamily="18" charset="0"/>
              </a:rPr>
              <a:t>Résumés are subjective– few true rules</a:t>
            </a:r>
          </a:p>
          <a:p>
            <a:pPr marL="548640" lvl="1" indent="-201168" fontAlgn="auto">
              <a:spcBef>
                <a:spcPts val="55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200" dirty="0" smtClean="0">
                <a:cs typeface="Times New Roman" pitchFamily="18" charset="0"/>
              </a:rPr>
              <a:t>What you include, and HOW you include it, has an impact</a:t>
            </a:r>
          </a:p>
          <a:p>
            <a:pPr marL="265176" indent="-265176" fontAlgn="auto">
              <a:spcBef>
                <a:spcPts val="75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>
                <a:cs typeface="Times New Roman" pitchFamily="18" charset="0"/>
              </a:rPr>
              <a:t>Prioritize the information in order of interest to your reader– top left is highest emphasis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066800"/>
            <a:ext cx="7793037" cy="609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dirty="0" smtClean="0">
                <a:latin typeface="Copperplate Gothic Light" pitchFamily="34" charset="0"/>
              </a:rPr>
              <a:t>Sample Questions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8077200" cy="41148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Copperplate Gothic Light" pitchFamily="34" charset="0"/>
              </a:rPr>
              <a:t>“Tell me about yourself.”</a:t>
            </a:r>
          </a:p>
          <a:p>
            <a:pPr eaLnBrk="1" hangingPunct="1"/>
            <a:r>
              <a:rPr lang="en-US" sz="2400" dirty="0" smtClean="0">
                <a:latin typeface="Copperplate Gothic Light" pitchFamily="34" charset="0"/>
              </a:rPr>
              <a:t>“Why do you want to work here?”</a:t>
            </a:r>
          </a:p>
          <a:p>
            <a:pPr eaLnBrk="1" hangingPunct="1"/>
            <a:r>
              <a:rPr lang="en-US" sz="2400" dirty="0" smtClean="0">
                <a:latin typeface="Copperplate Gothic Light" pitchFamily="34" charset="0"/>
              </a:rPr>
              <a:t>“How has your background prepared you for this position?”</a:t>
            </a:r>
          </a:p>
          <a:p>
            <a:pPr eaLnBrk="1" hangingPunct="1"/>
            <a:r>
              <a:rPr lang="en-US" sz="2400" dirty="0" smtClean="0">
                <a:latin typeface="Copperplate Gothic Light" pitchFamily="34" charset="0"/>
              </a:rPr>
              <a:t>“What are your long-range goals?/ where do you see yourself in 5 years?”</a:t>
            </a:r>
          </a:p>
          <a:p>
            <a:pPr eaLnBrk="1" hangingPunct="1"/>
            <a:r>
              <a:rPr lang="en-US" sz="2400" dirty="0" smtClean="0">
                <a:latin typeface="Copperplate Gothic Light" pitchFamily="34" charset="0"/>
              </a:rPr>
              <a:t>“What do you consider your greatest strengths? Weaknesses?”</a:t>
            </a:r>
          </a:p>
          <a:p>
            <a:pPr eaLnBrk="1" hangingPunct="1"/>
            <a:r>
              <a:rPr lang="en-US" sz="2400" dirty="0" smtClean="0">
                <a:latin typeface="Copperplate Gothic Light" pitchFamily="34" charset="0"/>
              </a:rPr>
              <a:t>“If we called your boss/ work colleague, what would he/she say about you?”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93037" cy="609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dirty="0" smtClean="0">
                <a:latin typeface="Copperplate Gothic Light" pitchFamily="34" charset="0"/>
              </a:rPr>
              <a:t>Sample Questions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80772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latin typeface="Copperplate Gothic Light" pitchFamily="34" charset="0"/>
              </a:rPr>
              <a:t> </a:t>
            </a:r>
            <a:r>
              <a:rPr lang="en-US" sz="2400" cap="small" dirty="0" smtClean="0">
                <a:latin typeface="Copperplate Gothic Light" pitchFamily="34" charset="0"/>
              </a:rPr>
              <a:t>“Why did you leave your last job?”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cap="small" dirty="0" smtClean="0">
                <a:latin typeface="Copperplate Gothic Light" pitchFamily="34" charset="0"/>
              </a:rPr>
              <a:t>“Describe  an accomplishment/work project  you are particularly proud of.”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cap="small" dirty="0" smtClean="0">
                <a:latin typeface="Copperplate Gothic Light" pitchFamily="34" charset="0"/>
              </a:rPr>
              <a:t>“Describe a difficult work situation / problem and how you overcame it.”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cap="small" dirty="0" smtClean="0">
                <a:latin typeface="Copperplate Gothic Light" pitchFamily="34" charset="0"/>
              </a:rPr>
              <a:t>“If we’re down to the last two people, why should we choose you?”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cap="small" dirty="0" smtClean="0">
                <a:latin typeface="Copperplate Gothic Light" pitchFamily="34" charset="0"/>
              </a:rPr>
              <a:t>“Do you have any questions?”</a:t>
            </a:r>
            <a:br>
              <a:rPr lang="en-US" sz="2400" cap="small" dirty="0" smtClean="0">
                <a:latin typeface="Copperplate Gothic Light" pitchFamily="34" charset="0"/>
              </a:rPr>
            </a:br>
            <a:r>
              <a:rPr lang="en-US" cap="small" dirty="0" smtClean="0">
                <a:latin typeface="Copperplate Gothic Light" pitchFamily="34" charset="0"/>
              </a:rPr>
              <a:t/>
            </a:r>
            <a:br>
              <a:rPr lang="en-US" cap="small" dirty="0" smtClean="0">
                <a:latin typeface="Copperplate Gothic Light" pitchFamily="34" charset="0"/>
              </a:rPr>
            </a:br>
            <a:r>
              <a:rPr lang="en-US" b="1" cap="small" dirty="0" smtClean="0">
                <a:latin typeface="Copperplate Gothic Light" pitchFamily="34" charset="0"/>
              </a:rPr>
              <a:t>Scenarios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cap="small" dirty="0" smtClean="0">
                <a:latin typeface="Copperplate Gothic Light" pitchFamily="34" charset="0"/>
              </a:rPr>
              <a:t>“How would you handle this situation?”</a:t>
            </a:r>
            <a:br>
              <a:rPr lang="en-US" sz="2400" cap="small" dirty="0" smtClean="0">
                <a:latin typeface="Copperplate Gothic Light" pitchFamily="34" charset="0"/>
              </a:rPr>
            </a:br>
            <a:r>
              <a:rPr lang="en-US" sz="2400" cap="small" dirty="0" smtClean="0">
                <a:latin typeface="Copperplate Gothic Light" pitchFamily="34" charset="0"/>
              </a:rPr>
              <a:t>(STAR: Situation, Task, Actions, Results)</a:t>
            </a:r>
          </a:p>
          <a:p>
            <a:pPr eaLnBrk="1" hangingPunct="1">
              <a:lnSpc>
                <a:spcPct val="90000"/>
              </a:lnSpc>
            </a:pPr>
            <a:endParaRPr lang="en-US" sz="2400" cap="small" dirty="0" smtClean="0">
              <a:latin typeface="Copperplate Gothic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85648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500" dirty="0" smtClean="0">
                <a:latin typeface="Copperplate Gothic Light" pitchFamily="34" charset="0"/>
              </a:rPr>
              <a:t>Illegal Questions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64080"/>
            <a:ext cx="8229600" cy="4389120"/>
          </a:xfrm>
        </p:spPr>
        <p:txBody>
          <a:bodyPr/>
          <a:lstStyle/>
          <a:p>
            <a:pPr eaLnBrk="1" hangingPunct="1"/>
            <a:r>
              <a:rPr lang="en-US" sz="2800" b="1" cap="small" dirty="0" smtClean="0">
                <a:latin typeface="Copperplate Gothic Light" pitchFamily="34" charset="0"/>
              </a:rPr>
              <a:t>Personal Questions not related to Job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cap="small" dirty="0" smtClean="0">
                <a:latin typeface="Copperplate Gothic Light" pitchFamily="34" charset="0"/>
              </a:rPr>
              <a:t>--</a:t>
            </a:r>
            <a:r>
              <a:rPr lang="en-US" cap="small" dirty="0" smtClean="0">
                <a:latin typeface="Copperplate Gothic Light" pitchFamily="34" charset="0"/>
              </a:rPr>
              <a:t> Race, gender, religion, marital status, age, disabilities, ethnic background, country of origin, sexual preferences or age</a:t>
            </a:r>
            <a:br>
              <a:rPr lang="en-US" cap="small" dirty="0" smtClean="0">
                <a:latin typeface="Copperplate Gothic Light" pitchFamily="34" charset="0"/>
              </a:rPr>
            </a:br>
            <a:r>
              <a:rPr lang="en-US" cap="small" dirty="0" smtClean="0">
                <a:latin typeface="Copperplate Gothic Light" pitchFamily="34" charset="0"/>
              </a:rPr>
              <a:t> </a:t>
            </a:r>
          </a:p>
          <a:p>
            <a:pPr eaLnBrk="1" hangingPunct="1"/>
            <a:r>
              <a:rPr lang="en-US" sz="2800" b="1" cap="small" dirty="0" smtClean="0">
                <a:latin typeface="Copperplate Gothic Light" pitchFamily="34" charset="0"/>
              </a:rPr>
              <a:t>How to answer if asked?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38200"/>
            <a:ext cx="7793037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dirty="0" smtClean="0">
                <a:latin typeface="Copperplate Gothic Light" pitchFamily="34" charset="0"/>
              </a:rPr>
              <a:t>Preparing </a:t>
            </a:r>
            <a:br>
              <a:rPr lang="en-US" dirty="0" smtClean="0">
                <a:latin typeface="Copperplate Gothic Light" pitchFamily="34" charset="0"/>
              </a:rPr>
            </a:br>
            <a:r>
              <a:rPr lang="en-US" dirty="0" smtClean="0">
                <a:latin typeface="Copperplate Gothic Light" pitchFamily="34" charset="0"/>
              </a:rPr>
              <a:t>for the Interview</a:t>
            </a:r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09600" y="2474913"/>
            <a:ext cx="7772400" cy="3657600"/>
          </a:xfrm>
        </p:spPr>
        <p:txBody>
          <a:bodyPr/>
          <a:lstStyle/>
          <a:p>
            <a:r>
              <a:rPr lang="en-US" sz="2800" b="1" dirty="0" smtClean="0">
                <a:latin typeface="Copperplate Gothic Light" pitchFamily="34" charset="0"/>
              </a:rPr>
              <a:t>Visit the Site</a:t>
            </a:r>
          </a:p>
          <a:p>
            <a:pPr eaLnBrk="1" hangingPunct="1"/>
            <a:r>
              <a:rPr lang="en-US" sz="2800" b="1" dirty="0" smtClean="0">
                <a:latin typeface="Copperplate Gothic Light" pitchFamily="34" charset="0"/>
              </a:rPr>
              <a:t>Do Research</a:t>
            </a:r>
          </a:p>
          <a:p>
            <a:pPr eaLnBrk="1" hangingPunct="1"/>
            <a:r>
              <a:rPr lang="en-US" sz="2800" b="1" dirty="0" smtClean="0">
                <a:latin typeface="Copperplate Gothic Light" pitchFamily="34" charset="0"/>
              </a:rPr>
              <a:t>Prepare wardrobe, body</a:t>
            </a:r>
          </a:p>
          <a:p>
            <a:pPr eaLnBrk="1" hangingPunct="1">
              <a:buFont typeface="Wingdings" pitchFamily="2" charset="2"/>
              <a:buNone/>
            </a:pPr>
            <a:endParaRPr lang="en-US" sz="2800" b="1" dirty="0" smtClean="0">
              <a:latin typeface="Copperplate Gothic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884238"/>
            <a:ext cx="7793037" cy="609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dirty="0" smtClean="0">
                <a:latin typeface="Copperplate Gothic Light" pitchFamily="34" charset="0"/>
              </a:rPr>
              <a:t>At the Interview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2017713"/>
            <a:ext cx="6818312" cy="4114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latin typeface="Copperplate Gothic Light" pitchFamily="34" charset="0"/>
              </a:rPr>
              <a:t>Arriving</a:t>
            </a:r>
          </a:p>
          <a:p>
            <a:pPr eaLnBrk="1" hangingPunct="1"/>
            <a:r>
              <a:rPr lang="en-US" sz="2800" b="1" dirty="0" smtClean="0">
                <a:latin typeface="Copperplate Gothic Light" pitchFamily="34" charset="0"/>
              </a:rPr>
              <a:t>Etiquette</a:t>
            </a:r>
          </a:p>
          <a:p>
            <a:pPr eaLnBrk="1" hangingPunct="1"/>
            <a:r>
              <a:rPr lang="en-US" sz="2800" b="1" dirty="0" smtClean="0">
                <a:latin typeface="Copperplate Gothic Light" pitchFamily="34" charset="0"/>
              </a:rPr>
              <a:t>Body Language</a:t>
            </a:r>
          </a:p>
          <a:p>
            <a:pPr eaLnBrk="1" hangingPunct="1"/>
            <a:r>
              <a:rPr lang="en-US" sz="2800" b="1" dirty="0" smtClean="0">
                <a:latin typeface="Copperplate Gothic Light" pitchFamily="34" charset="0"/>
              </a:rPr>
              <a:t>Voice modulation</a:t>
            </a:r>
            <a:endParaRPr lang="en-US" sz="2800" dirty="0" smtClean="0">
              <a:latin typeface="Copperplate Gothic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884238"/>
            <a:ext cx="7793037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>
                <a:latin typeface="Copperplate Gothic Light" pitchFamily="34" charset="0"/>
              </a:rPr>
              <a:t>After the Interview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dirty="0" smtClean="0">
              <a:latin typeface="Copperplate Gothic Light" pitchFamily="34" charset="0"/>
            </a:endParaRPr>
          </a:p>
          <a:p>
            <a:pPr eaLnBrk="1" hangingPunct="1"/>
            <a:r>
              <a:rPr lang="en-US" sz="2800" b="1" dirty="0" smtClean="0">
                <a:latin typeface="Copperplate Gothic Light" pitchFamily="34" charset="0"/>
              </a:rPr>
              <a:t>Make notes on Interview</a:t>
            </a:r>
          </a:p>
          <a:p>
            <a:pPr eaLnBrk="1" hangingPunct="1"/>
            <a:r>
              <a:rPr lang="en-US" sz="2800" b="1" dirty="0" smtClean="0">
                <a:latin typeface="Copperplate Gothic Light" pitchFamily="34" charset="0"/>
              </a:rPr>
              <a:t>Send a Thank-you Note</a:t>
            </a:r>
          </a:p>
          <a:p>
            <a:pPr eaLnBrk="1" hangingPunct="1"/>
            <a:r>
              <a:rPr lang="en-US" sz="2800" b="1" dirty="0" smtClean="0">
                <a:latin typeface="Copperplate Gothic Light" pitchFamily="34" charset="0"/>
              </a:rPr>
              <a:t>Keep in Touch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Youtube for Truth (&amp; Fun)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u="sng" dirty="0" smtClean="0">
              <a:hlinkClick r:id="rId3"/>
            </a:endParaRPr>
          </a:p>
          <a:p>
            <a:pPr eaLnBrk="1" hangingPunct="1"/>
            <a:r>
              <a:rPr lang="en-US" dirty="0" smtClean="0"/>
              <a:t>Fun: An extreme effort… </a:t>
            </a:r>
            <a:br>
              <a:rPr lang="en-US" dirty="0" smtClean="0"/>
            </a:br>
            <a:r>
              <a:rPr lang="en-US" u="sng" dirty="0" smtClean="0">
                <a:hlinkClick r:id="rId3"/>
              </a:rPr>
              <a:t>Pepsi Max Job Interview</a:t>
            </a:r>
            <a:r>
              <a:rPr lang="en-US" u="sng" dirty="0" smtClean="0"/>
              <a:t/>
            </a:r>
            <a:br>
              <a:rPr lang="en-US" u="sng" dirty="0" smtClean="0"/>
            </a:br>
            <a:endParaRPr lang="en-US" dirty="0" smtClean="0"/>
          </a:p>
          <a:p>
            <a:pPr eaLnBrk="1" hangingPunct="1"/>
            <a:r>
              <a:rPr lang="en-US" dirty="0" smtClean="0"/>
              <a:t>Practice:</a:t>
            </a:r>
            <a:br>
              <a:rPr lang="en-US" dirty="0" smtClean="0"/>
            </a:br>
            <a:r>
              <a:rPr lang="en-US" dirty="0" smtClean="0">
                <a:hlinkClick r:id="rId4"/>
              </a:rPr>
              <a:t>11 Mock Interview Questions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 idx="4294967295"/>
          </p:nvPr>
        </p:nvSpPr>
        <p:spPr>
          <a:xfrm>
            <a:off x="533400" y="304800"/>
            <a:ext cx="77724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Linking Yourself to the Position</a:t>
            </a:r>
            <a:endParaRPr lang="en-US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4294967295"/>
          </p:nvPr>
        </p:nvSpPr>
        <p:spPr>
          <a:xfrm>
            <a:off x="533400" y="1827213"/>
            <a:ext cx="7848600" cy="4497387"/>
          </a:xfrm>
        </p:spPr>
        <p:txBody>
          <a:bodyPr>
            <a:normAutofit/>
          </a:bodyPr>
          <a:lstStyle/>
          <a:p>
            <a:pPr marL="274320" indent="-274320" fontAlgn="auto">
              <a:spcBef>
                <a:spcPts val="85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>
                <a:cs typeface="Times New Roman" pitchFamily="18" charset="0"/>
              </a:rPr>
              <a:t>Match YOUR skills &amp; qualifications to THEIR requirements and keywords</a:t>
            </a:r>
          </a:p>
          <a:p>
            <a:pPr marL="274320" indent="-274320" fontAlgn="auto">
              <a:spcBef>
                <a:spcPts val="85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>
                <a:cs typeface="Times New Roman" pitchFamily="18" charset="0"/>
              </a:rPr>
              <a:t>Critique your résumé as if YOU were the employer– what would YOU want to see?</a:t>
            </a:r>
          </a:p>
          <a:p>
            <a:pPr marL="274320" indent="-274320" fontAlgn="auto">
              <a:spcBef>
                <a:spcPts val="85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 smtClean="0">
              <a:cs typeface="Times New Roman" pitchFamily="18" charset="0"/>
            </a:endParaRPr>
          </a:p>
          <a:p>
            <a:pPr marL="274320" indent="-274320" algn="ctr" fontAlgn="auto">
              <a:spcBef>
                <a:spcPts val="850"/>
              </a:spcBef>
              <a:spcAft>
                <a:spcPts val="0"/>
              </a:spcAft>
              <a:buClr>
                <a:schemeClr val="accent3"/>
              </a:buClr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b="1" i="1" dirty="0" smtClean="0">
                <a:cs typeface="Times New Roman" pitchFamily="18" charset="0"/>
              </a:rPr>
              <a:t>This is the single most important aspect of résumé writing!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smtClean="0"/>
              <a:t>    Résumé </a:t>
            </a:r>
            <a:r>
              <a:rPr lang="en-GB" b="1" dirty="0"/>
              <a:t>and Interview Tool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371600"/>
            <a:ext cx="5865813" cy="4719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79179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715963"/>
            <a:ext cx="8229600" cy="884237"/>
          </a:xfrm>
          <a:prstGeom prst="rect">
            <a:avLst/>
          </a:prstGeom>
        </p:spPr>
        <p:txBody>
          <a:bodyPr/>
          <a:lstStyle/>
          <a:p>
            <a:pPr defTabSz="914400" fontAlgn="auto">
              <a:spcAft>
                <a:spcPts val="0"/>
              </a:spcAft>
              <a:defRPr/>
            </a:pPr>
            <a:r>
              <a:rPr lang="en-US" sz="5000" dirty="0">
                <a:solidFill>
                  <a:schemeClr val="accent2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Résumé Journal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828800"/>
            <a:ext cx="8229600" cy="3992563"/>
          </a:xfrm>
          <a:prstGeom prst="rect">
            <a:avLst/>
          </a:prstGeom>
        </p:spPr>
        <p:txBody>
          <a:bodyPr/>
          <a:lstStyle/>
          <a:p>
            <a:pPr algn="l" defTabSz="914400" fontAlgn="auto">
              <a:spcBef>
                <a:spcPts val="250"/>
              </a:spcBef>
              <a:spcAft>
                <a:spcPts val="600"/>
              </a:spcAft>
              <a:buClr>
                <a:schemeClr val="accent1"/>
              </a:buClr>
              <a:buSzPct val="80000"/>
              <a:defRPr/>
            </a:pPr>
            <a:endParaRPr lang="en-US" sz="2600" dirty="0">
              <a:latin typeface="+mn-lt"/>
              <a:cs typeface="+mn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1600200"/>
            <a:ext cx="8228013" cy="4524375"/>
          </a:xfrm>
          <a:prstGeom prst="rect">
            <a:avLst/>
          </a:prstGeom>
        </p:spPr>
        <p:txBody>
          <a:bodyPr/>
          <a:lstStyle>
            <a:lvl1pPr marL="273050" indent="-273050" algn="l" rtl="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fontAlgn="base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mtClean="0"/>
              <a:t>You do amazing things every day in the ECE program</a:t>
            </a:r>
          </a:p>
          <a:p>
            <a:pPr defTabSz="914400"/>
            <a:r>
              <a:rPr lang="en-US" smtClean="0"/>
              <a:t>Often we forget experiences quickly, so documenting them is important</a:t>
            </a:r>
          </a:p>
          <a:p>
            <a:pPr defTabSz="914400"/>
            <a:r>
              <a:rPr lang="en-US" smtClean="0"/>
              <a:t>A resume journal is an informal list of experiences and accomplishments </a:t>
            </a:r>
          </a:p>
          <a:p>
            <a:pPr defTabSz="914400"/>
            <a:r>
              <a:rPr lang="en-US" smtClean="0"/>
              <a:t>This will make customizing your resume for specific positions much easier!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639763"/>
            <a:ext cx="8229600" cy="884237"/>
          </a:xfrm>
          <a:prstGeom prst="rect">
            <a:avLst/>
          </a:prstGeom>
        </p:spPr>
        <p:txBody>
          <a:bodyPr/>
          <a:lstStyle/>
          <a:p>
            <a:pPr defTabSz="914400" fontAlgn="auto">
              <a:spcAft>
                <a:spcPts val="0"/>
              </a:spcAft>
              <a:defRPr/>
            </a:pPr>
            <a:r>
              <a:rPr lang="en-US" sz="300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Parts of a </a:t>
            </a:r>
            <a:r>
              <a:rPr lang="en-GB" sz="3000" dirty="0">
                <a:solidFill>
                  <a:schemeClr val="accent2"/>
                </a:solidFill>
                <a:latin typeface="+mj-lt"/>
              </a:rPr>
              <a:t>Résumé </a:t>
            </a:r>
            <a:r>
              <a:rPr lang="en-US" sz="300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: </a:t>
            </a:r>
            <a:r>
              <a:rPr lang="en-US" sz="5000" dirty="0">
                <a:solidFill>
                  <a:schemeClr val="accent2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Contact Info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265176" indent="-265176" algn="l" defTabSz="914400" fontAlgn="auto">
              <a:spcBef>
                <a:spcPts val="25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600" dirty="0">
                <a:latin typeface="+mn-lt"/>
                <a:cs typeface="+mn-cs"/>
              </a:rPr>
              <a:t>Emphasize your </a:t>
            </a:r>
            <a:r>
              <a:rPr lang="en-US" sz="2600" b="1" dirty="0">
                <a:latin typeface="+mn-lt"/>
                <a:cs typeface="+mn-cs"/>
              </a:rPr>
              <a:t>Name</a:t>
            </a:r>
          </a:p>
          <a:p>
            <a:pPr marL="265176" indent="-265176" algn="l" defTabSz="914400" fontAlgn="auto">
              <a:spcBef>
                <a:spcPts val="25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600" dirty="0">
                <a:latin typeface="+mn-lt"/>
                <a:cs typeface="+mn-cs"/>
              </a:rPr>
              <a:t>Use a local address if reliable</a:t>
            </a:r>
          </a:p>
          <a:p>
            <a:pPr marL="265176" indent="-265176" algn="l" defTabSz="914400" fontAlgn="auto">
              <a:spcBef>
                <a:spcPts val="25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600" dirty="0">
                <a:latin typeface="+mn-lt"/>
                <a:cs typeface="+mn-cs"/>
              </a:rPr>
              <a:t>Phone numbers:  use cell phone number if you have a professional voice mail greeting </a:t>
            </a:r>
          </a:p>
          <a:p>
            <a:pPr marL="265176" indent="-265176" algn="l" defTabSz="914400" fontAlgn="auto">
              <a:spcBef>
                <a:spcPts val="25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600" dirty="0">
                <a:latin typeface="+mn-lt"/>
                <a:cs typeface="+mn-cs"/>
              </a:rPr>
              <a:t>Provide </a:t>
            </a:r>
            <a:r>
              <a:rPr lang="en-US" sz="2600" i="1" dirty="0">
                <a:latin typeface="+mn-lt"/>
                <a:cs typeface="+mn-cs"/>
              </a:rPr>
              <a:t>appropriate</a:t>
            </a:r>
            <a:r>
              <a:rPr lang="en-US" sz="2600" dirty="0">
                <a:latin typeface="+mn-lt"/>
                <a:cs typeface="+mn-cs"/>
              </a:rPr>
              <a:t> e-mail address (NOT </a:t>
            </a:r>
            <a:r>
              <a:rPr lang="en-US" sz="2600" i="1" dirty="0" err="1" smtClean="0">
                <a:latin typeface="+mn-lt"/>
                <a:cs typeface="+mn-cs"/>
              </a:rPr>
              <a:t>funtimejoan</a:t>
            </a:r>
            <a:r>
              <a:rPr lang="en-US" sz="2600" i="1" dirty="0" smtClean="0">
                <a:latin typeface="+mn-lt"/>
                <a:cs typeface="+mn-cs"/>
              </a:rPr>
              <a:t>@...) </a:t>
            </a:r>
            <a:r>
              <a:rPr lang="en-US" sz="2600" dirty="0">
                <a:latin typeface="+mn-lt"/>
                <a:cs typeface="+mn-cs"/>
              </a:rPr>
              <a:t>and check on a daily basis</a:t>
            </a:r>
          </a:p>
          <a:p>
            <a:pPr marL="265176" indent="-265176" algn="l" defTabSz="914400" fontAlgn="auto">
              <a:spcBef>
                <a:spcPts val="25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600" dirty="0">
                <a:latin typeface="+mn-lt"/>
                <a:cs typeface="+mn-cs"/>
              </a:rPr>
              <a:t>Recommend 10-12 font size for contact information and remainder of </a:t>
            </a:r>
            <a:r>
              <a:rPr lang="en-US" sz="2600" dirty="0">
                <a:latin typeface="+mn-lt"/>
              </a:rPr>
              <a:t>résumé</a:t>
            </a:r>
            <a:r>
              <a:rPr lang="en-US" sz="2600" dirty="0">
                <a:latin typeface="+mn-lt"/>
                <a:cs typeface="+mn-cs"/>
              </a:rPr>
              <a:t>; if need space reduce contact information to 10 font size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1785938"/>
          </a:xfrm>
          <a:ln/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/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GB" sz="2400" dirty="0"/>
              <a:t>I want a job with a preschool that will value me and allow me to grow and gain experience</a:t>
            </a:r>
            <a:r>
              <a:rPr lang="en-GB" sz="2400" dirty="0" smtClean="0"/>
              <a:t>.</a:t>
            </a:r>
          </a:p>
          <a:p>
            <a:pPr marL="0" indent="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None/>
              <a:defRPr/>
            </a:pPr>
            <a:r>
              <a:rPr lang="en-US" sz="2400" dirty="0"/>
              <a:t>			vs.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body" idx="2"/>
          </p:nvPr>
        </p:nvSpPr>
        <p:spPr>
          <a:xfrm>
            <a:off x="685800" y="3505200"/>
            <a:ext cx="7772400" cy="3124200"/>
          </a:xfrm>
          <a:ln/>
        </p:spPr>
        <p:txBody>
          <a:bodyPr/>
          <a:lstStyle/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GB" sz="2400" dirty="0"/>
              <a:t>Seeking a teaching position at the Children’s </a:t>
            </a:r>
            <a:r>
              <a:rPr lang="en-GB" sz="2400" dirty="0" err="1"/>
              <a:t>Center</a:t>
            </a:r>
            <a:r>
              <a:rPr lang="en-GB" sz="2400" dirty="0"/>
              <a:t> where I can utilize my curriculum design skills, bi-lingual (Spanish/English) abilities, and knowledge of language and cognitive processes of young children.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400" dirty="0"/>
              <a:t>Or simply: Seeking a pre-school teacher position with Cathedral Oaks Nursery </a:t>
            </a:r>
            <a:r>
              <a:rPr lang="en-US" sz="2400" dirty="0" smtClean="0"/>
              <a:t>School</a:t>
            </a:r>
            <a:endParaRPr lang="en-US" sz="2400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381000" y="455613"/>
            <a:ext cx="8229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  <a:norm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defTabSz="91440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3000" dirty="0" smtClean="0">
                <a:solidFill>
                  <a:schemeClr val="accent2"/>
                </a:solidFill>
              </a:rPr>
              <a:t>Parts of a Résumé: </a:t>
            </a:r>
            <a:r>
              <a:rPr lang="en-GB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  <a:endParaRPr lang="en-GB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36291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5613"/>
            <a:ext cx="8229600" cy="1144587"/>
          </a:xfrm>
        </p:spPr>
        <p:txBody>
          <a:bodyPr lIns="90000" tIns="46800" rIns="90000" bIns="46800">
            <a:normAutofit/>
          </a:bodyPr>
          <a:lstStyle/>
          <a:p>
            <a:pPr algn="ctr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3000" dirty="0" smtClean="0">
                <a:solidFill>
                  <a:schemeClr val="accent2"/>
                </a:solidFill>
              </a:rPr>
              <a:t>Parts of a Résumé: </a:t>
            </a:r>
            <a:r>
              <a:rPr lang="en-GB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Qualifications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2286000"/>
            <a:ext cx="8001000" cy="3232150"/>
          </a:xfrm>
        </p:spPr>
        <p:txBody>
          <a:bodyPr lIns="90000" tIns="46800" rIns="90000" bIns="46800">
            <a:normAutofit fontScale="92500"/>
          </a:bodyPr>
          <a:lstStyle/>
          <a:p>
            <a:pPr marL="274320" indent="-274320" fontAlgn="auto">
              <a:lnSpc>
                <a:spcPct val="90000"/>
              </a:lnSpc>
              <a:spcBef>
                <a:spcPts val="7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>
                <a:cs typeface="Times New Roman" pitchFamily="18" charset="0"/>
              </a:rPr>
              <a:t>Summarize your key strengths for the position</a:t>
            </a:r>
          </a:p>
          <a:p>
            <a:pPr marL="274320" indent="-274320" fontAlgn="auto">
              <a:lnSpc>
                <a:spcPct val="90000"/>
              </a:lnSpc>
              <a:spcBef>
                <a:spcPts val="7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>
                <a:cs typeface="Times New Roman" pitchFamily="18" charset="0"/>
              </a:rPr>
              <a:t>Tailor headings to your own personal strengths &amp; the job requirements (computer, language, lab, technical)</a:t>
            </a:r>
          </a:p>
          <a:p>
            <a:pPr marL="274320" indent="-274320" fontAlgn="auto">
              <a:lnSpc>
                <a:spcPct val="90000"/>
              </a:lnSpc>
              <a:spcBef>
                <a:spcPts val="7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>
                <a:cs typeface="Times New Roman" pitchFamily="18" charset="0"/>
              </a:rPr>
              <a:t>Soft skills: </a:t>
            </a:r>
            <a:r>
              <a:rPr lang="en-GB" dirty="0" err="1" smtClean="0">
                <a:cs typeface="Times New Roman" pitchFamily="18" charset="0"/>
              </a:rPr>
              <a:t>i.e</a:t>
            </a:r>
            <a:r>
              <a:rPr lang="en-GB" dirty="0" smtClean="0">
                <a:cs typeface="Times New Roman" pitchFamily="18" charset="0"/>
              </a:rPr>
              <a:t>, attributes about you</a:t>
            </a:r>
          </a:p>
          <a:p>
            <a:pPr marL="641033" lvl="1" indent="-274320" fontAlgn="auto">
              <a:lnSpc>
                <a:spcPct val="90000"/>
              </a:lnSpc>
              <a:spcBef>
                <a:spcPts val="7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>
                <a:cs typeface="Times New Roman" pitchFamily="18" charset="0"/>
              </a:rPr>
              <a:t>Collaborative, Reliable, Adapt easily to changing situations</a:t>
            </a:r>
          </a:p>
          <a:p>
            <a:pPr marL="274320" indent="-274320" fontAlgn="auto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>
                <a:cs typeface="Times New Roman" pitchFamily="18" charset="0"/>
              </a:rPr>
              <a:t>Technical skills: </a:t>
            </a:r>
          </a:p>
          <a:p>
            <a:pPr marL="641033" lvl="1" indent="-274320" fontAlgn="auto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>
                <a:cs typeface="Times New Roman" pitchFamily="18" charset="0"/>
              </a:rPr>
              <a:t>List software programs, medical equipment, etc.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988</TotalTime>
  <Words>2033</Words>
  <Application>Microsoft Office PowerPoint</Application>
  <PresentationFormat>On-screen Show (4:3)</PresentationFormat>
  <Paragraphs>325</Paragraphs>
  <Slides>36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5" baseType="lpstr">
      <vt:lpstr>Arial</vt:lpstr>
      <vt:lpstr>Calibri</vt:lpstr>
      <vt:lpstr>Constantia</vt:lpstr>
      <vt:lpstr>Copperplate Gothic Light</vt:lpstr>
      <vt:lpstr>Lucida Sans Unicode</vt:lpstr>
      <vt:lpstr>Times New Roman</vt:lpstr>
      <vt:lpstr>Wingdings</vt:lpstr>
      <vt:lpstr>Wingdings 2</vt:lpstr>
      <vt:lpstr>Flow</vt:lpstr>
      <vt:lpstr> Résumé  &amp; Interview Tips Career Center Workshop</vt:lpstr>
      <vt:lpstr>Résumé Purpose?</vt:lpstr>
      <vt:lpstr>Résumé Writing Guidelines</vt:lpstr>
      <vt:lpstr>Linking Yourself to the Position</vt:lpstr>
      <vt:lpstr>    Résumé and Interview Tool</vt:lpstr>
      <vt:lpstr>PowerPoint Presentation</vt:lpstr>
      <vt:lpstr>PowerPoint Presentation</vt:lpstr>
      <vt:lpstr>PowerPoint Presentation</vt:lpstr>
      <vt:lpstr>Parts of a Résumé: Qualifications</vt:lpstr>
      <vt:lpstr>Parts of a Résumé: Education</vt:lpstr>
      <vt:lpstr>Education Example</vt:lpstr>
      <vt:lpstr> Parts of a Résumé: Experience</vt:lpstr>
      <vt:lpstr>PowerPoint Presentation</vt:lpstr>
      <vt:lpstr>PowerPoint Presentation</vt:lpstr>
      <vt:lpstr>PowerPoint Presentation</vt:lpstr>
      <vt:lpstr>PowerPoint Presentation</vt:lpstr>
      <vt:lpstr>Experience Example #1 (not good)</vt:lpstr>
      <vt:lpstr>Experience Example #2 – Better!</vt:lpstr>
      <vt:lpstr>Other Sections</vt:lpstr>
      <vt:lpstr>Résumé Formatting</vt:lpstr>
      <vt:lpstr> Chronological Format</vt:lpstr>
      <vt:lpstr>Functional Format</vt:lpstr>
      <vt:lpstr>PowerPoint Presentation</vt:lpstr>
      <vt:lpstr>Résumé Resources</vt:lpstr>
      <vt:lpstr>INTERVIEWS   </vt:lpstr>
      <vt:lpstr>Hiring Decisions</vt:lpstr>
      <vt:lpstr>4 Stages of an Interview</vt:lpstr>
      <vt:lpstr>Types of Interviews</vt:lpstr>
      <vt:lpstr>Look for the meaning behind the question</vt:lpstr>
      <vt:lpstr>Sample Questions</vt:lpstr>
      <vt:lpstr>Sample Questions</vt:lpstr>
      <vt:lpstr>Illegal Questions</vt:lpstr>
      <vt:lpstr>Preparing  for the Interview</vt:lpstr>
      <vt:lpstr>At the Interview</vt:lpstr>
      <vt:lpstr>After the Interview</vt:lpstr>
      <vt:lpstr>Youtube for Truth (&amp; Fun)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Resume Rocket Science</dc:title>
  <dc:creator>khunt</dc:creator>
  <cp:lastModifiedBy>Eurman, Valerie S.</cp:lastModifiedBy>
  <cp:revision>100</cp:revision>
  <cp:lastPrinted>2019-02-21T16:24:27Z</cp:lastPrinted>
  <dcterms:modified xsi:type="dcterms:W3CDTF">2020-04-09T16:50:50Z</dcterms:modified>
</cp:coreProperties>
</file>