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83" r:id="rId4"/>
    <p:sldId id="259" r:id="rId5"/>
    <p:sldId id="277" r:id="rId6"/>
    <p:sldId id="261" r:id="rId7"/>
    <p:sldId id="278" r:id="rId8"/>
    <p:sldId id="284" r:id="rId9"/>
    <p:sldId id="267" r:id="rId10"/>
    <p:sldId id="268" r:id="rId11"/>
    <p:sldId id="279" r:id="rId12"/>
    <p:sldId id="280" r:id="rId13"/>
    <p:sldId id="262" r:id="rId14"/>
    <p:sldId id="264" r:id="rId15"/>
    <p:sldId id="285" r:id="rId16"/>
    <p:sldId id="286" r:id="rId17"/>
    <p:sldId id="265" r:id="rId18"/>
    <p:sldId id="266" r:id="rId19"/>
    <p:sldId id="269" r:id="rId20"/>
    <p:sldId id="270" r:id="rId21"/>
    <p:sldId id="271" r:id="rId22"/>
  </p:sldIdLst>
  <p:sldSz cx="9144000" cy="6858000" type="screen4x3"/>
  <p:notesSz cx="7008813" cy="9294813"/>
  <p:defaultTextStyle>
    <a:defPPr>
      <a:defRPr lang="en-GB"/>
    </a:defPPr>
    <a:lvl1pPr algn="l" defTabSz="457200" rtl="0" fontAlgn="base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1pPr>
    <a:lvl2pPr marL="457200" algn="l" defTabSz="457200" rtl="0" fontAlgn="base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2pPr>
    <a:lvl3pPr marL="914400" algn="l" defTabSz="457200" rtl="0" fontAlgn="base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3pPr>
    <a:lvl4pPr marL="1371600" algn="l" defTabSz="457200" rtl="0" fontAlgn="base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4pPr>
    <a:lvl5pPr marL="1828800" algn="l" defTabSz="457200" rtl="0" fontAlgn="base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008813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971925" y="0"/>
            <a:ext cx="30368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6613" cy="3486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5038" y="4416425"/>
            <a:ext cx="5138737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831263"/>
            <a:ext cx="30368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CD9A9104-BF48-46E7-AD85-C8E981F40B7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9592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F5A441-97E9-4DB9-B1BC-A76172D37C70}" type="slidenum">
              <a:rPr lang="en-GB"/>
              <a:pPr/>
              <a:t>1</a:t>
            </a:fld>
            <a:endParaRPr lang="en-GB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07218D-40E7-446C-B9EE-045349F376F3}" type="slidenum">
              <a:rPr lang="en-GB"/>
              <a:pPr/>
              <a:t>13</a:t>
            </a:fld>
            <a:endParaRPr lang="en-GB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5EDF33-754A-47AC-830A-850D78ACA3FD}" type="slidenum">
              <a:rPr lang="en-GB"/>
              <a:pPr/>
              <a:t>14</a:t>
            </a:fld>
            <a:endParaRPr lang="en-GB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13"/>
              </a:spcBef>
            </a:pPr>
            <a:r>
              <a:rPr lang="en-GB" sz="1100" dirty="0">
                <a:ea typeface="Lucida Sans Unicode" pitchFamily="34" charset="0"/>
                <a:cs typeface="Lucida Sans Unicode" pitchFamily="34" charset="0"/>
              </a:rPr>
              <a:t>No fluff phrases– responsible for, duties include</a:t>
            </a: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 dirty="0">
                <a:ea typeface="Lucida Sans Unicode" pitchFamily="34" charset="0"/>
                <a:cs typeface="Lucida Sans Unicode" pitchFamily="34" charset="0"/>
              </a:rPr>
              <a:t>Action words on pp. 11-12 of Career Center resume books</a:t>
            </a:r>
          </a:p>
          <a:p>
            <a:pPr eaLnBrk="1" hangingPunct="1">
              <a:spcBef>
                <a:spcPts val="413"/>
              </a:spcBef>
            </a:pPr>
            <a:endParaRPr lang="en-GB" sz="1100" dirty="0">
              <a:ea typeface="Lucida Sans Unicode" pitchFamily="34" charset="0"/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 dirty="0">
                <a:ea typeface="Lucida Sans Unicode" pitchFamily="34" charset="0"/>
                <a:cs typeface="Lucida Sans Unicode" pitchFamily="34" charset="0"/>
              </a:rPr>
              <a:t>Thoughts on church-related/ political-related (possible controversial affiliations) activities – documenting effectively, focusing on skill type, possible discrimination, values conflict</a:t>
            </a:r>
          </a:p>
          <a:p>
            <a:pPr eaLnBrk="1" hangingPunct="1">
              <a:spcBef>
                <a:spcPts val="413"/>
              </a:spcBef>
            </a:pPr>
            <a:endParaRPr lang="en-GB" sz="1100" dirty="0">
              <a:ea typeface="Lucida Sans Unicode" pitchFamily="34" charset="0"/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 dirty="0">
                <a:ea typeface="Lucida Sans Unicode" pitchFamily="34" charset="0"/>
                <a:cs typeface="Lucida Sans Unicode" pitchFamily="34" charset="0"/>
              </a:rPr>
              <a:t>Promotions, elevated responsibilities – handle money, reconcile funds, </a:t>
            </a:r>
          </a:p>
          <a:p>
            <a:pPr eaLnBrk="1" hangingPunct="1">
              <a:spcBef>
                <a:spcPts val="413"/>
              </a:spcBef>
            </a:pPr>
            <a:r>
              <a:rPr lang="en-GB" sz="1100" dirty="0">
                <a:ea typeface="Lucida Sans Unicode" pitchFamily="34" charset="0"/>
                <a:cs typeface="Lucida Sans Unicode" pitchFamily="34" charset="0"/>
              </a:rPr>
              <a:t>   make depositing, training</a:t>
            </a:r>
          </a:p>
          <a:p>
            <a:pPr eaLnBrk="1" hangingPunct="1">
              <a:spcBef>
                <a:spcPts val="413"/>
              </a:spcBef>
            </a:pPr>
            <a:endParaRPr lang="en-GB" sz="1100" dirty="0">
              <a:ea typeface="Lucida Sans Unicode" pitchFamily="34" charset="0"/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 dirty="0">
                <a:ea typeface="Lucida Sans Unicode" pitchFamily="34" charset="0"/>
                <a:cs typeface="Lucida Sans Unicode" pitchFamily="34" charset="0"/>
              </a:rPr>
              <a:t>Emphasize your title</a:t>
            </a:r>
          </a:p>
          <a:p>
            <a:pPr eaLnBrk="1" hangingPunct="1">
              <a:spcBef>
                <a:spcPts val="413"/>
              </a:spcBef>
            </a:pPr>
            <a:endParaRPr lang="en-GB" sz="1100" dirty="0">
              <a:ea typeface="Lucida Sans Unicode" pitchFamily="34" charset="0"/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</a:pPr>
            <a:r>
              <a:rPr lang="en-GB" sz="1100" b="1" dirty="0">
                <a:cs typeface="Times New Roman" pitchFamily="18" charset="0"/>
              </a:rPr>
              <a:t>Resume Preparation Worksheet [HANDOUT]</a:t>
            </a:r>
          </a:p>
          <a:p>
            <a:pPr eaLnBrk="1" hangingPunct="1">
              <a:spcBef>
                <a:spcPts val="413"/>
              </a:spcBef>
              <a:buFont typeface="Wingdings" pitchFamily="2" charset="2"/>
              <a:buNone/>
            </a:pPr>
            <a:r>
              <a:rPr lang="en-GB" sz="1100" dirty="0">
                <a:ea typeface="Lucida Sans Unicode" pitchFamily="34" charset="0"/>
                <a:cs typeface="Lucida Sans Unicode" pitchFamily="34" charset="0"/>
              </a:rPr>
              <a:t>1.) Ask everyone to complete page 1 </a:t>
            </a:r>
          </a:p>
          <a:p>
            <a:pPr eaLnBrk="1" hangingPunct="1">
              <a:spcBef>
                <a:spcPts val="413"/>
              </a:spcBef>
              <a:buFont typeface="Wingdings" pitchFamily="2" charset="2"/>
              <a:buNone/>
            </a:pPr>
            <a:r>
              <a:rPr lang="en-GB" sz="1100" dirty="0">
                <a:ea typeface="Lucida Sans Unicode" pitchFamily="34" charset="0"/>
                <a:cs typeface="Lucida Sans Unicode" pitchFamily="34" charset="0"/>
              </a:rPr>
              <a:t>2.) Ask for student to share example; have group help with example</a:t>
            </a:r>
          </a:p>
          <a:p>
            <a:pPr eaLnBrk="1" hangingPunct="1">
              <a:spcBef>
                <a:spcPts val="413"/>
              </a:spcBef>
              <a:buFont typeface="Wingdings" pitchFamily="2" charset="2"/>
              <a:buNone/>
            </a:pPr>
            <a:r>
              <a:rPr lang="en-GB" sz="1100" dirty="0">
                <a:ea typeface="Lucida Sans Unicode" pitchFamily="34" charset="0"/>
                <a:cs typeface="Lucida Sans Unicode" pitchFamily="34" charset="0"/>
              </a:rPr>
              <a:t>3.) Focus on converting responsibilities and accomplishments to resume entry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145E57-DC3D-4E58-BB78-9C6F8D78A759}" type="slidenum">
              <a:rPr lang="en-GB"/>
              <a:pPr/>
              <a:t>17</a:t>
            </a:fld>
            <a:endParaRPr lang="en-GB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0E7B45-89A7-4704-9CA0-76C807272C90}" type="slidenum">
              <a:rPr lang="en-GB"/>
              <a:pPr/>
              <a:t>18</a:t>
            </a:fld>
            <a:endParaRPr lang="en-GB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7DE309-B7FD-4517-B8AA-6EC10E923AC9}" type="slidenum">
              <a:rPr lang="en-GB"/>
              <a:pPr/>
              <a:t>19</a:t>
            </a:fld>
            <a:endParaRPr lang="en-GB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84C9E61-1728-4303-B9E0-6454B70E2312}" type="slidenum">
              <a:rPr lang="en-GB"/>
              <a:pPr/>
              <a:t>20</a:t>
            </a:fld>
            <a:endParaRPr lang="en-GB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9144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>
                <a:cs typeface="Times New Roman" pitchFamily="18" charset="0"/>
              </a:rPr>
              <a:t>Review</a:t>
            </a:r>
            <a:r>
              <a:rPr lang="en-GB" sz="1100">
                <a:ea typeface="Lucida Sans Unicode" pitchFamily="34" charset="0"/>
                <a:cs typeface="Lucida Sans Unicode" pitchFamily="34" charset="0"/>
              </a:rPr>
              <a:t> postal, scannable, attachments, internet, email concerns – </a:t>
            </a:r>
          </a:p>
          <a:p>
            <a:pPr eaLnBrk="1" hangingPunct="1">
              <a:spcBef>
                <a:spcPts val="413"/>
              </a:spcBef>
            </a:pPr>
            <a:r>
              <a:rPr lang="en-GB" sz="1100">
                <a:ea typeface="Lucida Sans Unicode" pitchFamily="34" charset="0"/>
                <a:cs typeface="Lucida Sans Unicode" pitchFamily="34" charset="0"/>
              </a:rPr>
              <a:t>   refer to pp. 8-9 in resume book</a:t>
            </a:r>
          </a:p>
          <a:p>
            <a:pPr eaLnBrk="1" hangingPunct="1">
              <a:spcBef>
                <a:spcPts val="413"/>
              </a:spcBef>
            </a:pPr>
            <a:r>
              <a:rPr lang="en-GB" sz="1100">
                <a:ea typeface="Lucida Sans Unicode" pitchFamily="34" charset="0"/>
                <a:cs typeface="Lucida Sans Unicode" pitchFamily="34" charset="0"/>
              </a:rPr>
              <a:t>  (don’t rely on attachments, wise to send information in body of e-mail text)</a:t>
            </a:r>
          </a:p>
          <a:p>
            <a:pPr eaLnBrk="1" hangingPunct="1">
              <a:spcBef>
                <a:spcPts val="413"/>
              </a:spcBef>
            </a:pPr>
            <a:endParaRPr lang="en-GB" sz="1100">
              <a:ea typeface="Lucida Sans Unicode" pitchFamily="34" charset="0"/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>
                <a:cs typeface="Times New Roman" pitchFamily="18" charset="0"/>
              </a:rPr>
              <a:t>Format:</a:t>
            </a:r>
          </a:p>
          <a:p>
            <a:pPr lvl="1" indent="0"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>
                <a:cs typeface="Times New Roman" pitchFamily="18" charset="0"/>
              </a:rPr>
              <a:t>one page usually works well for recent graduates</a:t>
            </a:r>
          </a:p>
          <a:p>
            <a:pPr lvl="1" indent="0"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>
                <a:cs typeface="Times New Roman" pitchFamily="18" charset="0"/>
              </a:rPr>
              <a:t>At least one inch margins, font size… 11/12?</a:t>
            </a:r>
          </a:p>
          <a:p>
            <a:pPr lvl="1" indent="0"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>
                <a:cs typeface="Times New Roman" pitchFamily="18" charset="0"/>
              </a:rPr>
              <a:t>paper type – 20 lb., colors</a:t>
            </a:r>
          </a:p>
          <a:p>
            <a:pPr lvl="1" indent="0"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>
                <a:cs typeface="Times New Roman" pitchFamily="18" charset="0"/>
              </a:rPr>
              <a:t>templates ? (individuality issues)</a:t>
            </a:r>
          </a:p>
          <a:p>
            <a:pPr lvl="1" indent="0"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>
                <a:cs typeface="Times New Roman" pitchFamily="18" charset="0"/>
              </a:rPr>
              <a:t>Notes about taking risks with format – understand your choices to be prepared to defend them </a:t>
            </a:r>
          </a:p>
          <a:p>
            <a:pPr lvl="1" indent="0" eaLnBrk="1" hangingPunct="1">
              <a:spcBef>
                <a:spcPts val="413"/>
              </a:spcBef>
            </a:pPr>
            <a:endParaRPr lang="en-GB" sz="1100">
              <a:cs typeface="Times New Roman" pitchFamily="18" charset="0"/>
            </a:endParaRPr>
          </a:p>
          <a:p>
            <a:pPr lvl="2" indent="0"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 b="1">
                <a:ea typeface="Lucida Sans Unicode" pitchFamily="34" charset="0"/>
                <a:cs typeface="Lucida Sans Unicode" pitchFamily="34" charset="0"/>
              </a:rPr>
              <a:t>Proofread!</a:t>
            </a:r>
            <a:r>
              <a:rPr lang="en-GB" sz="1100">
                <a:ea typeface="Lucida Sans Unicode" pitchFamily="34" charset="0"/>
                <a:cs typeface="Lucida Sans Unicode" pitchFamily="34" charset="0"/>
              </a:rPr>
              <a:t>  And Proofread again – you don’t want any errors!</a:t>
            </a:r>
          </a:p>
          <a:p>
            <a:pPr lvl="2" indent="0"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>
                <a:ea typeface="Lucida Sans Unicode" pitchFamily="34" charset="0"/>
                <a:cs typeface="Lucida Sans Unicode" pitchFamily="34" charset="0"/>
              </a:rPr>
              <a:t>Have someone else read your resume and the job </a:t>
            </a:r>
          </a:p>
          <a:p>
            <a:pPr lvl="2" indent="0" eaLnBrk="1" hangingPunct="1">
              <a:spcBef>
                <a:spcPts val="413"/>
              </a:spcBef>
            </a:pPr>
            <a:r>
              <a:rPr lang="en-GB" sz="1100">
                <a:ea typeface="Lucida Sans Unicode" pitchFamily="34" charset="0"/>
                <a:cs typeface="Lucida Sans Unicode" pitchFamily="34" charset="0"/>
              </a:rPr>
              <a:t>   announcement, put it down and come back to it, </a:t>
            </a:r>
          </a:p>
          <a:p>
            <a:pPr lvl="2" indent="0" eaLnBrk="1" hangingPunct="1">
              <a:spcBef>
                <a:spcPts val="413"/>
              </a:spcBef>
            </a:pPr>
            <a:r>
              <a:rPr lang="en-GB" sz="1100">
                <a:ea typeface="Lucida Sans Unicode" pitchFamily="34" charset="0"/>
                <a:cs typeface="Lucida Sans Unicode" pitchFamily="34" charset="0"/>
              </a:rPr>
              <a:t>	 make changes based on feedback</a:t>
            </a:r>
          </a:p>
          <a:p>
            <a:pPr lvl="1" indent="0" eaLnBrk="1" hangingPunct="1">
              <a:spcBef>
                <a:spcPts val="413"/>
              </a:spcBef>
            </a:pPr>
            <a:endParaRPr lang="en-GB" sz="1100">
              <a:cs typeface="Times New Roman" pitchFamily="18" charset="0"/>
            </a:endParaRPr>
          </a:p>
          <a:p>
            <a:pPr eaLnBrk="1" hangingPunct="1">
              <a:spcBef>
                <a:spcPts val="413"/>
              </a:spcBef>
            </a:pPr>
            <a:endParaRPr lang="en-GB" sz="110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A070878-6C1B-401C-AB51-40DDE827B92A}" type="slidenum">
              <a:rPr lang="en-GB"/>
              <a:pPr/>
              <a:t>21</a:t>
            </a:fld>
            <a:endParaRPr lang="en-GB"/>
          </a:p>
        </p:txBody>
      </p:sp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CAC893-B2CD-4961-9E55-B06E4601CD72}" type="slidenum">
              <a:rPr lang="en-GB"/>
              <a:pPr/>
              <a:t>2</a:t>
            </a:fld>
            <a:endParaRPr lang="en-GB"/>
          </a:p>
        </p:txBody>
      </p:sp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9144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13"/>
              </a:spcBef>
              <a:buFont typeface="Courier New" pitchFamily="49" charset="0"/>
              <a:buNone/>
            </a:pPr>
            <a:endParaRPr lang="en-GB" sz="1100" dirty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 dirty="0">
                <a:cs typeface="Times New Roman" pitchFamily="18" charset="0"/>
              </a:rPr>
              <a:t>Remind students before starting workshop:</a:t>
            </a:r>
          </a:p>
          <a:p>
            <a:pPr lvl="2" indent="0"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 dirty="0">
                <a:cs typeface="Times New Roman" pitchFamily="18" charset="0"/>
              </a:rPr>
              <a:t>There is no right or wrong resume.  </a:t>
            </a:r>
          </a:p>
          <a:p>
            <a:pPr lvl="2" indent="0"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 dirty="0">
                <a:cs typeface="Times New Roman" pitchFamily="18" charset="0"/>
              </a:rPr>
              <a:t>The following are guidelines, not rules.      </a:t>
            </a:r>
          </a:p>
          <a:p>
            <a:pPr eaLnBrk="1" hangingPunct="1">
              <a:spcBef>
                <a:spcPts val="413"/>
              </a:spcBef>
            </a:pPr>
            <a:endParaRPr lang="en-GB" sz="1100" dirty="0">
              <a:cs typeface="Times New Roman" pitchFamily="18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 dirty="0">
                <a:cs typeface="Times New Roman" pitchFamily="18" charset="0"/>
              </a:rPr>
              <a:t>The employer should to be able to see how your qualifications match with </a:t>
            </a:r>
          </a:p>
          <a:p>
            <a:pPr eaLnBrk="1" hangingPunct="1">
              <a:spcBef>
                <a:spcPts val="413"/>
              </a:spcBef>
            </a:pPr>
            <a:r>
              <a:rPr lang="en-GB" sz="1100" dirty="0">
                <a:cs typeface="Times New Roman" pitchFamily="18" charset="0"/>
              </a:rPr>
              <a:t>    the position. Put yourself in their frame of reference.  They need to know </a:t>
            </a:r>
            <a:r>
              <a:rPr lang="en-GB" sz="1100" b="1" dirty="0">
                <a:cs typeface="Times New Roman" pitchFamily="18" charset="0"/>
              </a:rPr>
              <a:t>why</a:t>
            </a:r>
            <a:r>
              <a:rPr lang="en-GB" sz="1100" dirty="0">
                <a:cs typeface="Times New Roman" pitchFamily="18" charset="0"/>
              </a:rPr>
              <a:t> they</a:t>
            </a:r>
          </a:p>
          <a:p>
            <a:pPr eaLnBrk="1" hangingPunct="1">
              <a:spcBef>
                <a:spcPts val="413"/>
              </a:spcBef>
            </a:pPr>
            <a:r>
              <a:rPr lang="en-GB" sz="1100" dirty="0">
                <a:cs typeface="Times New Roman" pitchFamily="18" charset="0"/>
              </a:rPr>
              <a:t>    are reading this resume.</a:t>
            </a:r>
          </a:p>
          <a:p>
            <a:pPr eaLnBrk="1" hangingPunct="1">
              <a:spcBef>
                <a:spcPts val="413"/>
              </a:spcBef>
            </a:pPr>
            <a:endParaRPr lang="en-GB" sz="1100" dirty="0">
              <a:cs typeface="Times New Roman" pitchFamily="18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 dirty="0">
                <a:cs typeface="Times New Roman" pitchFamily="18" charset="0"/>
              </a:rPr>
              <a:t>Remind students to continue to update their resume as they gain more experience. </a:t>
            </a:r>
          </a:p>
          <a:p>
            <a:pPr eaLnBrk="1" hangingPunct="1">
              <a:spcBef>
                <a:spcPts val="413"/>
              </a:spcBef>
            </a:pPr>
            <a:r>
              <a:rPr lang="en-GB" sz="1100" dirty="0">
                <a:cs typeface="Times New Roman" pitchFamily="18" charset="0"/>
              </a:rPr>
              <a:t>   Writing a resume is a life skill to master, not a one-time event</a:t>
            </a:r>
          </a:p>
          <a:p>
            <a:pPr eaLnBrk="1" hangingPunct="1">
              <a:spcBef>
                <a:spcPts val="413"/>
              </a:spcBef>
            </a:pPr>
            <a:endParaRPr lang="en-GB" sz="1100" dirty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4EBC2F-64C0-4127-AD0C-53EBEFB1DBDD}" type="slidenum">
              <a:rPr lang="en-GB"/>
              <a:pPr/>
              <a:t>4</a:t>
            </a:fld>
            <a:endParaRPr lang="en-GB"/>
          </a:p>
        </p:txBody>
      </p:sp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13"/>
              </a:spcBef>
            </a:pPr>
            <a:endParaRPr lang="en-GB" sz="1100">
              <a:ea typeface="Lucida Sans Unicode" pitchFamily="34" charset="0"/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>
                <a:ea typeface="Lucida Sans Unicode" pitchFamily="34" charset="0"/>
                <a:cs typeface="Lucida Sans Unicode" pitchFamily="34" charset="0"/>
              </a:rPr>
              <a:t>What you have to offer is in terms of skills – not a listing of past jobs</a:t>
            </a:r>
          </a:p>
          <a:p>
            <a:pPr eaLnBrk="1" hangingPunct="1">
              <a:spcBef>
                <a:spcPts val="413"/>
              </a:spcBef>
            </a:pPr>
            <a:endParaRPr lang="en-GB" sz="1100">
              <a:ea typeface="Lucida Sans Unicode" pitchFamily="34" charset="0"/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>
                <a:ea typeface="Lucida Sans Unicode" pitchFamily="34" charset="0"/>
                <a:cs typeface="Lucida Sans Unicode" pitchFamily="34" charset="0"/>
              </a:rPr>
              <a:t>Highlight minimum requirements listed for job. </a:t>
            </a:r>
          </a:p>
          <a:p>
            <a:pPr eaLnBrk="1" hangingPunct="1">
              <a:spcBef>
                <a:spcPts val="413"/>
              </a:spcBef>
            </a:pPr>
            <a:endParaRPr lang="en-GB" sz="1100">
              <a:ea typeface="Lucida Sans Unicode" pitchFamily="34" charset="0"/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</a:pPr>
            <a:r>
              <a:rPr lang="en-GB" sz="1100">
                <a:ea typeface="Lucida Sans Unicode" pitchFamily="34" charset="0"/>
                <a:cs typeface="Lucida Sans Unicode" pitchFamily="34" charset="0"/>
              </a:rPr>
              <a:t>Focus resume on target skills being looked for in recruitment / vacancy announcement.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DD61A0-E73F-4FCA-B82E-D9B8857790E6}" type="slidenum">
              <a:rPr lang="en-GB"/>
              <a:pPr/>
              <a:t>5</a:t>
            </a:fld>
            <a:endParaRPr lang="en-GB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100"/>
          </a:p>
          <a:p>
            <a:pPr>
              <a:buFont typeface="Times New Roman" pitchFamily="18" charset="0"/>
              <a:buChar char="•"/>
            </a:pPr>
            <a:r>
              <a:rPr lang="en-US" sz="1100"/>
              <a:t>Make it clear to the employer why you want to work there (goals!) particularly if your past </a:t>
            </a:r>
          </a:p>
          <a:p>
            <a:r>
              <a:rPr lang="en-US" sz="1100"/>
              <a:t>   experience doesn’t lead directly to their position by understanding organization’s </a:t>
            </a:r>
          </a:p>
          <a:p>
            <a:r>
              <a:rPr lang="en-US" sz="1100"/>
              <a:t>   culture / mission / values and communicating how you can contribute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36DE723-DAE3-4B6C-9A7B-9C0A1DB4A682}" type="slidenum">
              <a:rPr lang="en-GB"/>
              <a:pPr/>
              <a:t>6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1E2F34-DFDD-4800-AC27-AA9895AD811A}" type="slidenum">
              <a:rPr lang="en-GB"/>
              <a:pPr/>
              <a:t>9</a:t>
            </a:fld>
            <a:endParaRPr lang="en-GB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</a:pPr>
            <a:r>
              <a:rPr lang="en-GB">
                <a:ea typeface="Lucida Sans Unicode" pitchFamily="34" charset="0"/>
                <a:cs typeface="Lucida Sans Unicode" pitchFamily="34" charset="0"/>
              </a:rPr>
              <a:t>Ask: Which would YOU prefer to see? Why?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E22003-52B8-4D64-B41F-804D7B1DBA3E}" type="slidenum">
              <a:rPr lang="en-GB"/>
              <a:pPr/>
              <a:t>10</a:t>
            </a:fld>
            <a:endParaRPr lang="en-GB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</a:pPr>
            <a:r>
              <a:rPr lang="en-GB">
                <a:ea typeface="Lucida Sans Unicode" pitchFamily="34" charset="0"/>
                <a:cs typeface="Lucida Sans Unicode" pitchFamily="34" charset="0"/>
              </a:rPr>
              <a:t>Make as consistent as possible with Experience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77AB5B-0364-4658-98CB-E9EED08EA30F}" type="slidenum">
              <a:rPr lang="en-GB"/>
              <a:pPr/>
              <a:t>11</a:t>
            </a:fld>
            <a:endParaRPr lang="en-GB"/>
          </a:p>
        </p:txBody>
      </p:sp>
      <p:sp>
        <p:nvSpPr>
          <p:cNvPr id="5017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51375" cy="3487737"/>
          </a:xfrm>
          <a:ln/>
        </p:spPr>
      </p:sp>
      <p:sp>
        <p:nvSpPr>
          <p:cNvPr id="5017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094163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C8CFAE-937B-4ACE-ABFA-21CD191AB62B}" type="slidenum">
              <a:rPr lang="en-GB"/>
              <a:pPr/>
              <a:t>12</a:t>
            </a:fld>
            <a:endParaRPr lang="en-GB"/>
          </a:p>
        </p:txBody>
      </p:sp>
      <p:sp>
        <p:nvSpPr>
          <p:cNvPr id="5222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7737"/>
          </a:xfrm>
          <a:ln/>
        </p:spPr>
      </p:sp>
      <p:sp>
        <p:nvSpPr>
          <p:cNvPr id="5222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46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D68025B-B887-4819-AD8D-334E10A3A0C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72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6ABEAA5-FD36-4663-8891-D1FDEDA7101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788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7CB0E9C-E5D8-45C9-B1FD-06528910E52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491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7C1F180E-F6C3-45BC-8BA8-B3945E4405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61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6BC993D-58A9-4E9F-8FBF-D1918852FDC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79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0951895-92B5-4957-9FCA-FE39E75182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24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A0D861C-618E-492D-860C-495C9BAAED6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30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015BCD3-E712-45BD-A001-B1F22E3C69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25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64081CC-9396-4C67-A2D0-156AAF0FC9A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28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20473EC-E5CE-4E7A-8CBA-291D5487156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75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90BCDC9-7529-4601-A22D-EA0A91AF3C3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204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F351603-8490-4269-BFC5-EFD9EC3CFDA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709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fld id="{D2DA0339-7706-43C7-9D40-C7446D6B741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2pPr>
      <a:lvl3pPr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3pPr>
      <a:lvl4pPr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4pPr>
      <a:lvl5pPr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5pPr>
      <a:lvl6pPr marL="4572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6pPr>
      <a:lvl7pPr marL="9144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7pPr>
      <a:lvl8pPr marL="13716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8pPr>
      <a:lvl9pPr marL="1828800" algn="ctr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9pPr>
    </p:titleStyle>
    <p:bodyStyle>
      <a:lvl1pPr marL="341313" indent="-341313" algn="l" defTabSz="457200" rtl="0" fontAlgn="base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253365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/>
              <a:t>The Ideal Candidate:</a:t>
            </a:r>
            <a:br>
              <a:rPr lang="en-GB" b="1" dirty="0"/>
            </a:br>
            <a:r>
              <a:rPr lang="en-GB" b="1" dirty="0"/>
              <a:t>Résumé Basics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3886200"/>
            <a:ext cx="6400800" cy="17589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0" indent="0" algn="ctr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Career Center</a:t>
            </a:r>
          </a:p>
          <a:p>
            <a:pPr marL="0" indent="0" algn="ctr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Santa Barbara City College</a:t>
            </a:r>
            <a:endParaRPr lang="en-GB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/>
              <a:t>Skills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5105400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pitchFamily="18" charset="0"/>
              </a:rPr>
              <a:t>Tailor skill headings to your own personal strengths &amp; the job requirements (computer, language, lab, technical)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pitchFamily="18" charset="0"/>
              </a:rPr>
              <a:t>Don’t cite “hard worker, teamwork” etc.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u="sng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pitchFamily="18" charset="0"/>
              </a:rPr>
              <a:t>Be specific when listing skills: 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pitchFamily="18" charset="0"/>
              </a:rPr>
              <a:t>	-  Names of software, lab equipment, etc.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pitchFamily="18" charset="0"/>
              </a:rPr>
              <a:t>	-  Proficiency level of languages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 smtClean="0"/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Do </a:t>
            </a:r>
            <a:r>
              <a:rPr lang="en-GB" sz="2800" dirty="0"/>
              <a:t>you need a “Skills” section?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0" tIns="0" rIns="0" bIns="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/>
              <a:t>Don't Forget About Education!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0" tIns="0" rIns="0" bIns="0"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Many students underestimate how important their education is on their resume</a:t>
            </a:r>
          </a:p>
          <a:p>
            <a:pP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/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Think in terms of skills and experience...just like describing professional experience </a:t>
            </a:r>
          </a:p>
          <a:p>
            <a:pP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/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Are you acting like a professional?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/>
              <a:t>Education Example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1785938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/>
              <a:t>2016-present </a:t>
            </a:r>
            <a:r>
              <a:rPr lang="en-GB" sz="2400" dirty="0"/>
              <a:t>Santa Barbara City College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Currently studying </a:t>
            </a:r>
            <a:r>
              <a:rPr lang="en-GB" sz="2400" dirty="0" smtClean="0"/>
              <a:t>Early Childhood Education</a:t>
            </a:r>
            <a:endParaRPr lang="en-GB" sz="2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2"/>
          </p:nvPr>
        </p:nvSpPr>
        <p:spPr>
          <a:xfrm>
            <a:off x="685800" y="3429000"/>
            <a:ext cx="7772400" cy="3765550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/>
              <a:t>A.A., Early Childhood Education,</a:t>
            </a:r>
            <a:r>
              <a:rPr lang="en-GB" sz="2400" dirty="0"/>
              <a:t> Santa Barbara City College, Santa Barbara, CA, Expected </a:t>
            </a:r>
            <a:r>
              <a:rPr lang="en-GB" sz="2400" dirty="0" smtClean="0"/>
              <a:t>2019</a:t>
            </a:r>
            <a:endParaRPr lang="en-GB" sz="2400" dirty="0"/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ECE Units Completed: 12 units</a:t>
            </a:r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Related Coursework: Child Developmental Psychology; Child, Family and Community</a:t>
            </a:r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Special Projects: Developed online portfolio focusing on pre-kindergarten curriculum development 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b="1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/>
              <a:t>   Experience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5168900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Be consistent with how you choose to organize and describe your experience.</a:t>
            </a:r>
          </a:p>
          <a:p>
            <a:pPr>
              <a:lnSpc>
                <a:spcPct val="90000"/>
              </a:lnSpc>
              <a:spcBef>
                <a:spcPts val="3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200" dirty="0"/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Include: 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	</a:t>
            </a:r>
            <a:r>
              <a:rPr lang="en-GB" sz="2400" b="1" dirty="0"/>
              <a:t>Title, Organization, City, State, Dates</a:t>
            </a:r>
          </a:p>
          <a:p>
            <a:pPr>
              <a:lnSpc>
                <a:spcPct val="90000"/>
              </a:lnSpc>
              <a:spcBef>
                <a:spcPts val="3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200" dirty="0"/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pitchFamily="18" charset="0"/>
              </a:rPr>
              <a:t>If your job title is not descriptive, consider replacing it with a functional title (Student Worker III = </a:t>
            </a:r>
            <a:r>
              <a:rPr lang="en-GB" sz="2800" dirty="0" smtClean="0">
                <a:cs typeface="Times New Roman" pitchFamily="18" charset="0"/>
              </a:rPr>
              <a:t>Asst. </a:t>
            </a:r>
            <a:r>
              <a:rPr lang="en-GB" sz="2800" dirty="0">
                <a:cs typeface="Times New Roman" pitchFamily="18" charset="0"/>
              </a:rPr>
              <a:t>Child Care Provider)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cs typeface="Times New Roman" pitchFamily="18" charset="0"/>
              </a:rPr>
              <a:t>Your </a:t>
            </a:r>
            <a:r>
              <a:rPr lang="en-GB" sz="2800" dirty="0">
                <a:cs typeface="Times New Roman" pitchFamily="18" charset="0"/>
              </a:rPr>
              <a:t>degree is your “job title” under Education (i.e. A.A. Early Childhood Education) 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200" y="295275"/>
            <a:ext cx="7772400" cy="1312863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/>
              <a:t>Tips for Describing Experiences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7924800" cy="4267200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cs typeface="Times New Roman" pitchFamily="18" charset="0"/>
              </a:rPr>
              <a:t>Focus on accomplishments, not routine duties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cs typeface="Times New Roman" pitchFamily="18" charset="0"/>
              </a:rPr>
              <a:t>Use ACTION verbs:</a:t>
            </a:r>
            <a:endParaRPr lang="en-GB" dirty="0"/>
          </a:p>
          <a:p>
            <a:pPr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cs typeface="Times New Roman" pitchFamily="18" charset="0"/>
              </a:rPr>
              <a:t>Use numbers (numerals) whenever you can: $9800, </a:t>
            </a:r>
            <a:br>
              <a:rPr lang="en-GB" sz="2400" dirty="0">
                <a:cs typeface="Times New Roman" pitchFamily="18" charset="0"/>
              </a:rPr>
            </a:br>
            <a:r>
              <a:rPr lang="en-GB" sz="2400" dirty="0" smtClean="0">
                <a:cs typeface="Times New Roman" pitchFamily="18" charset="0"/>
              </a:rPr>
              <a:t>7 </a:t>
            </a:r>
            <a:r>
              <a:rPr lang="en-GB" sz="2400" dirty="0">
                <a:cs typeface="Times New Roman" pitchFamily="18" charset="0"/>
              </a:rPr>
              <a:t>children, 45%, 12 units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cs typeface="Times New Roman" pitchFamily="18" charset="0"/>
              </a:rPr>
              <a:t>Use a superlative whenever you can: first, best, fastest, largest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cs typeface="Times New Roman" pitchFamily="18" charset="0"/>
              </a:rPr>
              <a:t>Write long on your first </a:t>
            </a:r>
            <a:r>
              <a:rPr lang="en-GB" sz="2400" dirty="0" smtClean="0">
                <a:cs typeface="Times New Roman" pitchFamily="18" charset="0"/>
              </a:rPr>
              <a:t>draft-- </a:t>
            </a:r>
            <a:r>
              <a:rPr lang="en-GB" sz="2400" dirty="0">
                <a:cs typeface="Times New Roman" pitchFamily="18" charset="0"/>
              </a:rPr>
              <a:t>you can edit later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Education Action Verbs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Achieved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Adapted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Advised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Clarified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Coached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Communicated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Conducted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Coordinated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Created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Critiqued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Designed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Developed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Directed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Established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Expanded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Enabled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endParaRPr lang="en-US" sz="1800">
              <a:latin typeface="Times New Roman" pitchFamily="18" charset="0"/>
            </a:endParaRP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Evaluated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Explained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Facilitated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Focused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Formulated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Guided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Headed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Implemented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Introduced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Individualized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Informed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Instilled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Instructed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Managed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Motivated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1800">
                <a:latin typeface="Times New Roman" pitchFamily="18" charset="0"/>
              </a:rPr>
              <a:t>Organized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Education Action Verbs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3000"/>
              </a:lnSpc>
            </a:pPr>
            <a:r>
              <a:rPr lang="en-US" sz="2000" dirty="0"/>
              <a:t>Planned </a:t>
            </a:r>
          </a:p>
          <a:p>
            <a:pPr>
              <a:lnSpc>
                <a:spcPct val="73000"/>
              </a:lnSpc>
            </a:pPr>
            <a:r>
              <a:rPr lang="en-US" sz="2000" dirty="0"/>
              <a:t>Presented </a:t>
            </a:r>
          </a:p>
          <a:p>
            <a:pPr>
              <a:lnSpc>
                <a:spcPct val="73000"/>
              </a:lnSpc>
            </a:pPr>
            <a:r>
              <a:rPr lang="en-US" sz="2000" dirty="0"/>
              <a:t>Simulated </a:t>
            </a:r>
          </a:p>
          <a:p>
            <a:pPr>
              <a:lnSpc>
                <a:spcPct val="73000"/>
              </a:lnSpc>
            </a:pPr>
            <a:r>
              <a:rPr lang="en-US" sz="2000" dirty="0"/>
              <a:t>Stimulated </a:t>
            </a:r>
          </a:p>
          <a:p>
            <a:pPr>
              <a:lnSpc>
                <a:spcPct val="73000"/>
              </a:lnSpc>
            </a:pPr>
            <a:r>
              <a:rPr lang="en-US" sz="2000" dirty="0"/>
              <a:t>Structured </a:t>
            </a:r>
          </a:p>
          <a:p>
            <a:pPr>
              <a:lnSpc>
                <a:spcPct val="73000"/>
              </a:lnSpc>
            </a:pPr>
            <a:r>
              <a:rPr lang="en-US" sz="2000" dirty="0"/>
              <a:t>Taught </a:t>
            </a:r>
          </a:p>
          <a:p>
            <a:pPr>
              <a:lnSpc>
                <a:spcPct val="73000"/>
              </a:lnSpc>
            </a:pPr>
            <a:r>
              <a:rPr lang="en-US" sz="2000" dirty="0"/>
              <a:t>Tested </a:t>
            </a:r>
          </a:p>
          <a:p>
            <a:pPr>
              <a:lnSpc>
                <a:spcPct val="73000"/>
              </a:lnSpc>
            </a:pPr>
            <a:r>
              <a:rPr lang="en-US" sz="2000" dirty="0"/>
              <a:t>Trained </a:t>
            </a:r>
          </a:p>
          <a:p>
            <a:pPr>
              <a:lnSpc>
                <a:spcPct val="73000"/>
              </a:lnSpc>
            </a:pPr>
            <a:r>
              <a:rPr lang="en-US" sz="2000" dirty="0"/>
              <a:t>Transmitted </a:t>
            </a:r>
          </a:p>
          <a:p>
            <a:pPr>
              <a:lnSpc>
                <a:spcPct val="73000"/>
              </a:lnSpc>
            </a:pPr>
            <a:r>
              <a:rPr lang="en-US" sz="2000" dirty="0"/>
              <a:t>Tutored </a:t>
            </a:r>
          </a:p>
          <a:p>
            <a:pPr>
              <a:lnSpc>
                <a:spcPct val="73000"/>
              </a:lnSpc>
            </a:pPr>
            <a:r>
              <a:rPr lang="en-US" sz="2000" dirty="0"/>
              <a:t>Wrote</a:t>
            </a:r>
          </a:p>
          <a:p>
            <a:pPr>
              <a:lnSpc>
                <a:spcPct val="73000"/>
              </a:lnSpc>
              <a:buFont typeface="Arial" charset="0"/>
              <a:buNone/>
            </a:pPr>
            <a:endParaRPr lang="en-US" sz="2000" dirty="0"/>
          </a:p>
          <a:p>
            <a:pPr>
              <a:lnSpc>
                <a:spcPct val="73000"/>
              </a:lnSpc>
            </a:pPr>
            <a:r>
              <a:rPr lang="en-GB" sz="2800" dirty="0"/>
              <a:t>http://www.quintcareers.com/action_skills.html</a:t>
            </a:r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/>
              <a:t>Experience Example #</a:t>
            </a:r>
            <a:r>
              <a:rPr lang="en-GB" b="1" dirty="0" smtClean="0"/>
              <a:t>1</a:t>
            </a:r>
            <a:endParaRPr lang="en-GB" b="1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4206" y="1600200"/>
            <a:ext cx="8262594" cy="4525963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7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 smtClean="0"/>
              <a:t>2008-2015 </a:t>
            </a:r>
            <a:r>
              <a:rPr lang="en-GB" sz="3000" dirty="0" err="1"/>
              <a:t>Swersky</a:t>
            </a:r>
            <a:r>
              <a:rPr lang="en-GB" sz="3000" dirty="0"/>
              <a:t> Preschool, </a:t>
            </a:r>
            <a:r>
              <a:rPr lang="en-GB" sz="3000" dirty="0" smtClean="0"/>
              <a:t>Goleta, </a:t>
            </a:r>
            <a:r>
              <a:rPr lang="en-GB" sz="3000" dirty="0"/>
              <a:t>CA</a:t>
            </a:r>
          </a:p>
          <a:p>
            <a:pPr>
              <a:lnSpc>
                <a:spcPct val="100000"/>
              </a:lnSpc>
              <a:spcBef>
                <a:spcPts val="7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/>
              <a:t>Linda </a:t>
            </a:r>
            <a:r>
              <a:rPr lang="en-GB" sz="3000" dirty="0" err="1"/>
              <a:t>Swersky</a:t>
            </a:r>
            <a:r>
              <a:rPr lang="en-GB" sz="3000" dirty="0"/>
              <a:t>, supervisor</a:t>
            </a:r>
          </a:p>
          <a:p>
            <a:pPr>
              <a:lnSpc>
                <a:spcPct val="100000"/>
              </a:lnSpc>
              <a:spcBef>
                <a:spcPts val="7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/>
              <a:t>1235 Overlook Drive</a:t>
            </a:r>
          </a:p>
          <a:p>
            <a:pPr>
              <a:lnSpc>
                <a:spcPct val="100000"/>
              </a:lnSpc>
              <a:spcBef>
                <a:spcPts val="7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/>
              <a:t>805-620-7314</a:t>
            </a:r>
          </a:p>
          <a:p>
            <a:pPr>
              <a:lnSpc>
                <a:spcPct val="100000"/>
              </a:lnSpc>
              <a:spcBef>
                <a:spcPts val="7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000" dirty="0"/>
          </a:p>
          <a:p>
            <a:pPr>
              <a:lnSpc>
                <a:spcPct val="100000"/>
              </a:lnSpc>
              <a:spcBef>
                <a:spcPts val="7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b="1" dirty="0"/>
              <a:t>Child care </a:t>
            </a:r>
            <a:r>
              <a:rPr lang="en-GB" sz="3000" dirty="0"/>
              <a:t>– Supervised large group of </a:t>
            </a:r>
            <a:r>
              <a:rPr lang="en-GB" sz="3000" dirty="0" smtClean="0"/>
              <a:t>semi-civilized children</a:t>
            </a:r>
          </a:p>
          <a:p>
            <a:pPr>
              <a:lnSpc>
                <a:spcPct val="100000"/>
              </a:lnSpc>
              <a:spcBef>
                <a:spcPts val="7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dirty="0" smtClean="0"/>
              <a:t>								(</a:t>
            </a:r>
            <a:r>
              <a:rPr lang="en-GB" sz="2800" b="1" dirty="0"/>
              <a:t>UGH)</a:t>
            </a:r>
            <a:endParaRPr lang="en-GB" sz="3000" dirty="0"/>
          </a:p>
          <a:p>
            <a:pPr>
              <a:lnSpc>
                <a:spcPct val="100000"/>
              </a:lnSpc>
              <a:spcBef>
                <a:spcPts val="7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/>
              <a:t>Experience Example #2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476875"/>
          </a:xfrm>
          <a:ln/>
        </p:spPr>
        <p:txBody>
          <a:bodyPr/>
          <a:lstStyle/>
          <a:p>
            <a:pPr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Teachers Aid</a:t>
            </a:r>
            <a:r>
              <a:rPr lang="en-GB" dirty="0"/>
              <a:t>, </a:t>
            </a:r>
            <a:r>
              <a:rPr lang="en-GB" dirty="0" err="1"/>
              <a:t>Swersky</a:t>
            </a:r>
            <a:r>
              <a:rPr lang="en-GB" dirty="0"/>
              <a:t> </a:t>
            </a:r>
            <a:r>
              <a:rPr lang="en-GB" dirty="0" smtClean="0"/>
              <a:t>Preschool, Goleta, </a:t>
            </a:r>
            <a:r>
              <a:rPr lang="en-GB" dirty="0"/>
              <a:t>CA, </a:t>
            </a:r>
            <a:r>
              <a:rPr lang="en-GB" dirty="0" smtClean="0"/>
              <a:t>Summers </a:t>
            </a:r>
            <a:r>
              <a:rPr lang="en-GB" dirty="0" smtClean="0"/>
              <a:t>2008-2015 </a:t>
            </a:r>
            <a:endParaRPr lang="en-GB" dirty="0" smtClean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Organized </a:t>
            </a:r>
            <a:r>
              <a:rPr lang="en-GB" dirty="0"/>
              <a:t>activities to develop language and vocabulary among children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Utilized </a:t>
            </a:r>
            <a:r>
              <a:rPr lang="en-GB" dirty="0"/>
              <a:t>audio visual aids in teaching to children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Coordinated with parents to communicate about their children’s development    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/>
              <a:t>Other Sections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441950"/>
          </a:xfrm>
          <a:ln/>
        </p:spPr>
        <p:txBody>
          <a:bodyPr/>
          <a:lstStyle/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Campus/Community Involvement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This is one example of a specialized Experience section, there are many others!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Training, Credentials, Affiliations, Profile, Portfolio, Activities, Languages, 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References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They are assumed; use the space to expand on your qualifications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Create a reference sheet to hand them when they do ask, but not </a:t>
            </a:r>
            <a:r>
              <a:rPr lang="en-GB" dirty="0" smtClean="0"/>
              <a:t>before </a:t>
            </a:r>
            <a:endParaRPr lang="en-GB" dirty="0"/>
          </a:p>
          <a:p>
            <a:pPr lvl="1">
              <a:lnSpc>
                <a:spcPct val="90000"/>
              </a:lnSpc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 lvl="1">
              <a:lnSpc>
                <a:spcPct val="90000"/>
              </a:lnSpc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/>
              <a:t>What is a Resume?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229600" cy="4343400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>
                <a:cs typeface="Times New Roman" pitchFamily="18" charset="0"/>
              </a:rPr>
              <a:t>A marketing tool– you are marketing yourself</a:t>
            </a:r>
          </a:p>
          <a:p>
            <a:pPr>
              <a:lnSpc>
                <a:spcPct val="100000"/>
              </a:lnSpc>
              <a:spcBef>
                <a:spcPts val="2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900" dirty="0"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>
                <a:cs typeface="Times New Roman" pitchFamily="18" charset="0"/>
              </a:rPr>
              <a:t>A brief overview of education and </a:t>
            </a:r>
            <a:r>
              <a:rPr lang="en-GB" sz="3000" b="1" dirty="0">
                <a:cs typeface="Times New Roman" pitchFamily="18" charset="0"/>
              </a:rPr>
              <a:t>relevant</a:t>
            </a:r>
            <a:r>
              <a:rPr lang="en-GB" sz="3000" dirty="0">
                <a:cs typeface="Times New Roman" pitchFamily="18" charset="0"/>
              </a:rPr>
              <a:t> activities to demonstrate skills and accomplishments</a:t>
            </a:r>
          </a:p>
          <a:p>
            <a:pPr>
              <a:lnSpc>
                <a:spcPct val="100000"/>
              </a:lnSpc>
              <a:spcBef>
                <a:spcPts val="2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900" dirty="0"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>
                <a:cs typeface="Times New Roman" pitchFamily="18" charset="0"/>
              </a:rPr>
              <a:t>A document tailored to each position </a:t>
            </a:r>
            <a:r>
              <a:rPr lang="en-GB" sz="3000" dirty="0" smtClean="0">
                <a:cs typeface="Times New Roman" pitchFamily="18" charset="0"/>
              </a:rPr>
              <a:t>and </a:t>
            </a:r>
            <a:r>
              <a:rPr lang="en-GB" sz="3000" dirty="0">
                <a:cs typeface="Times New Roman" pitchFamily="18" charset="0"/>
              </a:rPr>
              <a:t>organization</a:t>
            </a:r>
          </a:p>
          <a:p>
            <a:pPr>
              <a:lnSpc>
                <a:spcPct val="100000"/>
              </a:lnSpc>
              <a:spcBef>
                <a:spcPts val="2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900" dirty="0"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/>
              <a:t>The first (and maybe only) impression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/>
              <a:t>Resume Formatting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53400" cy="4572000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300"/>
              <a:t>Length: ONE PAGE?</a:t>
            </a:r>
          </a:p>
          <a:p>
            <a:pPr>
              <a:lnSpc>
                <a:spcPct val="90000"/>
              </a:lnSpc>
              <a:spcBef>
                <a:spcPts val="1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600"/>
          </a:p>
          <a:p>
            <a:pPr>
              <a:lnSpc>
                <a:spcPct val="90000"/>
              </a:lnSpc>
              <a:spcBef>
                <a:spcPts val="1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600"/>
          </a:p>
          <a:p>
            <a:pPr>
              <a:lnSpc>
                <a:spcPct val="90000"/>
              </a:lnSpc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300"/>
              <a:t>Font and margin considerations</a:t>
            </a:r>
          </a:p>
          <a:p>
            <a:pPr>
              <a:lnSpc>
                <a:spcPct val="90000"/>
              </a:lnSpc>
              <a:spcBef>
                <a:spcPts val="17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700"/>
          </a:p>
          <a:p>
            <a:pPr>
              <a:lnSpc>
                <a:spcPct val="90000"/>
              </a:lnSpc>
              <a:spcBef>
                <a:spcPts val="1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600"/>
          </a:p>
          <a:p>
            <a:pPr>
              <a:lnSpc>
                <a:spcPct val="90000"/>
              </a:lnSpc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300"/>
              <a:t>Use </a:t>
            </a:r>
            <a:r>
              <a:rPr lang="en-GB" sz="3300" u="sng"/>
              <a:t>underlines</a:t>
            </a:r>
            <a:r>
              <a:rPr lang="en-GB" sz="3300"/>
              <a:t>, </a:t>
            </a:r>
            <a:r>
              <a:rPr lang="en-GB" sz="3300" b="1"/>
              <a:t>bold type</a:t>
            </a:r>
            <a:r>
              <a:rPr lang="en-GB" sz="3300"/>
              <a:t>, and </a:t>
            </a:r>
            <a:r>
              <a:rPr lang="en-GB" sz="3300" i="1"/>
              <a:t>italics</a:t>
            </a:r>
            <a:r>
              <a:rPr lang="en-GB" sz="3300"/>
              <a:t> to highlight important information</a:t>
            </a:r>
          </a:p>
          <a:p>
            <a:pPr>
              <a:lnSpc>
                <a:spcPct val="90000"/>
              </a:lnSpc>
              <a:spcBef>
                <a:spcPts val="1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600"/>
          </a:p>
          <a:p>
            <a:pPr>
              <a:lnSpc>
                <a:spcPct val="90000"/>
              </a:lnSpc>
              <a:spcBef>
                <a:spcPts val="1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600"/>
          </a:p>
          <a:p>
            <a:pPr>
              <a:lnSpc>
                <a:spcPct val="90000"/>
              </a:lnSpc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300"/>
              <a:t>Your resume should be NEAT, PROFESSIONAL and EASY TO READ</a:t>
            </a:r>
          </a:p>
          <a:p>
            <a:pPr>
              <a:lnSpc>
                <a:spcPct val="90000"/>
              </a:lnSpc>
              <a:spcBef>
                <a:spcPts val="17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700"/>
          </a:p>
          <a:p>
            <a:pPr>
              <a:lnSpc>
                <a:spcPct val="90000"/>
              </a:lnSpc>
              <a:spcBef>
                <a:spcPts val="1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600"/>
          </a:p>
          <a:p>
            <a:pPr>
              <a:lnSpc>
                <a:spcPct val="90000"/>
              </a:lnSpc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300"/>
              <a:t>Absolutely NO typographical errors!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/>
              <a:t>Do, or Do </a:t>
            </a:r>
            <a:r>
              <a:rPr lang="en-GB" b="1" dirty="0" smtClean="0"/>
              <a:t>Not. There </a:t>
            </a:r>
            <a:r>
              <a:rPr lang="en-GB" b="1" dirty="0"/>
              <a:t>is no try.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3838" cy="4979988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DO:</a:t>
            </a: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Emphasize your name</a:t>
            </a: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Be consistent</a:t>
            </a: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Use numbers</a:t>
            </a: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Match keywords to the job posting</a:t>
            </a: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TELL THE TRUTH!</a:t>
            </a:r>
          </a:p>
          <a:p>
            <a:pPr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/>
          </a:p>
          <a:p>
            <a:pPr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4652963" y="1600200"/>
            <a:ext cx="4033837" cy="4525963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DO NOT:</a:t>
            </a: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Use the word “I”</a:t>
            </a: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Use fluff phrases– Responsible for, Duties include, etc</a:t>
            </a: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Use graphics or colors</a:t>
            </a: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Allow ANY spelling or grammar errors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5" name="Picture 5" descr="child-care-provi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0"/>
            <a:ext cx="52800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154113" y="457200"/>
            <a:ext cx="7989887" cy="1066800"/>
          </a:xfrm>
          <a:ln/>
        </p:spPr>
        <p:txBody>
          <a:bodyPr/>
          <a:lstStyle/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/>
              <a:t>   Resume Writing Guidelines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53400" cy="4267200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>
                <a:cs typeface="Times New Roman" pitchFamily="18" charset="0"/>
              </a:rPr>
              <a:t>YOU MUST TELL THE TRUTH!!</a:t>
            </a:r>
          </a:p>
          <a:p>
            <a:pPr>
              <a:lnSpc>
                <a:spcPct val="100000"/>
              </a:lnSpc>
              <a:spcBef>
                <a:spcPts val="7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000" dirty="0"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 smtClean="0">
                <a:cs typeface="Times New Roman" pitchFamily="18" charset="0"/>
              </a:rPr>
              <a:t>Resumes </a:t>
            </a:r>
            <a:r>
              <a:rPr lang="en-GB" sz="3000" dirty="0">
                <a:cs typeface="Times New Roman" pitchFamily="18" charset="0"/>
              </a:rPr>
              <a:t>are subjective– few true rules</a:t>
            </a:r>
          </a:p>
          <a:p>
            <a:pPr lvl="1">
              <a:lnSpc>
                <a:spcPct val="100000"/>
              </a:lnSpc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>
                <a:cs typeface="Times New Roman" pitchFamily="18" charset="0"/>
              </a:rPr>
              <a:t>What you include, and HOW you include it, has an impact</a:t>
            </a:r>
          </a:p>
          <a:p>
            <a:pPr>
              <a:lnSpc>
                <a:spcPct val="100000"/>
              </a:lnSpc>
              <a:spcBef>
                <a:spcPts val="5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200" dirty="0"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>
                <a:cs typeface="Times New Roman" pitchFamily="18" charset="0"/>
              </a:rPr>
              <a:t>Prioritize the information in order of interest to your reader– top left is highest emphasis</a:t>
            </a:r>
          </a:p>
          <a:p>
            <a:pPr>
              <a:lnSpc>
                <a:spcPct val="100000"/>
              </a:lnSpc>
              <a:spcBef>
                <a:spcPts val="7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000" dirty="0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6225"/>
            <a:ext cx="8228012" cy="1141413"/>
          </a:xfrm>
        </p:spPr>
        <p:txBody>
          <a:bodyPr/>
          <a:lstStyle/>
          <a:p>
            <a:r>
              <a:rPr lang="en-US" sz="3500" b="1" dirty="0"/>
              <a:t>Linking Yourself to the Position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648200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sz="1600" dirty="0">
              <a:cs typeface="Times New Roman" pitchFamily="18" charset="0"/>
            </a:endParaRPr>
          </a:p>
          <a:p>
            <a:r>
              <a:rPr lang="en-US" sz="3400" dirty="0">
                <a:cs typeface="Times New Roman" pitchFamily="18" charset="0"/>
              </a:rPr>
              <a:t>This is the key to success!</a:t>
            </a:r>
          </a:p>
          <a:p>
            <a:pPr>
              <a:buFont typeface="Arial" charset="0"/>
              <a:buNone/>
            </a:pPr>
            <a:endParaRPr lang="en-US" sz="3400" dirty="0">
              <a:cs typeface="Times New Roman" pitchFamily="18" charset="0"/>
            </a:endParaRPr>
          </a:p>
          <a:p>
            <a:r>
              <a:rPr lang="en-US" sz="3400" dirty="0">
                <a:cs typeface="Times New Roman" pitchFamily="18" charset="0"/>
              </a:rPr>
              <a:t>Match YOUR skills &amp; qualifications to THEIR requirements and keywords</a:t>
            </a:r>
          </a:p>
          <a:p>
            <a:endParaRPr lang="en-US" sz="3400" dirty="0">
              <a:cs typeface="Times New Roman" pitchFamily="18" charset="0"/>
            </a:endParaRPr>
          </a:p>
          <a:p>
            <a:r>
              <a:rPr lang="en-US" sz="3400" dirty="0">
                <a:cs typeface="Times New Roman" pitchFamily="18" charset="0"/>
              </a:rPr>
              <a:t>Critique your </a:t>
            </a:r>
            <a:r>
              <a:rPr lang="en-US" sz="3400" dirty="0" smtClean="0">
                <a:cs typeface="Times New Roman" pitchFamily="18" charset="0"/>
              </a:rPr>
              <a:t>resume </a:t>
            </a:r>
            <a:r>
              <a:rPr lang="en-US" sz="3400" dirty="0">
                <a:cs typeface="Times New Roman" pitchFamily="18" charset="0"/>
              </a:rPr>
              <a:t>as if YOU were the employer</a:t>
            </a:r>
            <a:r>
              <a:rPr lang="en-US" sz="3400" dirty="0">
                <a:latin typeface="Times New Roman"/>
                <a:cs typeface="Times New Roman" pitchFamily="18" charset="0"/>
              </a:rPr>
              <a:t>–</a:t>
            </a:r>
            <a:r>
              <a:rPr lang="en-US" sz="3400" dirty="0">
                <a:cs typeface="Times New Roman" pitchFamily="18" charset="0"/>
              </a:rPr>
              <a:t> what would YOU want to see?</a:t>
            </a:r>
          </a:p>
          <a:p>
            <a:pPr>
              <a:buFont typeface="Arial" charset="0"/>
              <a:buNone/>
            </a:pPr>
            <a:endParaRPr lang="en-US" sz="3400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/>
              <a:t>Résumé and Interview Tool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71600"/>
            <a:ext cx="5865813" cy="471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Résumé Journal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do amazing things every day in the ECE program</a:t>
            </a:r>
          </a:p>
          <a:p>
            <a:r>
              <a:rPr lang="en-US" dirty="0" smtClean="0"/>
              <a:t>Often we </a:t>
            </a:r>
            <a:r>
              <a:rPr lang="en-US" dirty="0"/>
              <a:t>forget experiences </a:t>
            </a:r>
            <a:r>
              <a:rPr lang="en-US" dirty="0" smtClean="0"/>
              <a:t>quickly, so documenting them is important</a:t>
            </a:r>
            <a:endParaRPr lang="en-US" dirty="0"/>
          </a:p>
          <a:p>
            <a:r>
              <a:rPr lang="en-US" dirty="0"/>
              <a:t>A resume journal is an informal list of experiences and accomplishments </a:t>
            </a:r>
          </a:p>
          <a:p>
            <a:r>
              <a:rPr lang="en-US" dirty="0"/>
              <a:t>This will make customizing your resume for specific positions much easier!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e</a:t>
            </a:r>
            <a:r>
              <a:rPr lang="en-US" b="1" dirty="0" err="1"/>
              <a:t>Portfolios</a:t>
            </a:r>
            <a:r>
              <a:rPr lang="en-US" dirty="0"/>
              <a:t> </a:t>
            </a:r>
            <a:endParaRPr lang="en-US" i="1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/>
              <a:t>An ePortfolio is a purposeful collection of work and information that:</a:t>
            </a:r>
          </a:p>
          <a:p>
            <a:r>
              <a:rPr lang="en-US" sz="2800"/>
              <a:t>represents an individual's efforts, progress and achievements over time</a:t>
            </a:r>
          </a:p>
          <a:p>
            <a:r>
              <a:rPr lang="en-US" sz="2800"/>
              <a:t>is goal-driven, performance-based and indicates evidence of the attainment of knowledge, skills and attitudes</a:t>
            </a:r>
          </a:p>
          <a:p>
            <a:r>
              <a:rPr lang="en-US" sz="2800"/>
              <a:t>includes self-reflection</a:t>
            </a:r>
          </a:p>
          <a:p>
            <a:r>
              <a:rPr lang="en-US" sz="2800"/>
              <a:t>is a tool for facilitating life-long learning and career development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4351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/>
              <a:t>Objective Statement Examples: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I want a job with a </a:t>
            </a:r>
            <a:r>
              <a:rPr lang="en-GB" dirty="0" smtClean="0"/>
              <a:t>preschool </a:t>
            </a:r>
            <a:r>
              <a:rPr lang="en-GB" dirty="0"/>
              <a:t>who will value me and allow me to grow and gain experience.</a:t>
            </a:r>
          </a:p>
          <a:p>
            <a:pPr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609600" y="3276600"/>
            <a:ext cx="7848600" cy="2895600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Seeking a teaching position at the Children’s Center where I can utilize my curriculum design skills, bi-lingual (Spanish/English) abilities, and knowledge of language and cognitive processes of young children.</a:t>
            </a:r>
          </a:p>
          <a:p>
            <a:pPr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1082</Words>
  <Application>Microsoft Office PowerPoint</Application>
  <PresentationFormat>On-screen Show (4:3)</PresentationFormat>
  <Paragraphs>244</Paragraphs>
  <Slides>21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Courier New</vt:lpstr>
      <vt:lpstr>Lucida Sans Unicode</vt:lpstr>
      <vt:lpstr>Times New Roman</vt:lpstr>
      <vt:lpstr>Wingdings</vt:lpstr>
      <vt:lpstr>Default Design</vt:lpstr>
      <vt:lpstr>The Ideal Candidate: Résumé Basics </vt:lpstr>
      <vt:lpstr>What is a Resume?</vt:lpstr>
      <vt:lpstr>PowerPoint Presentation</vt:lpstr>
      <vt:lpstr>   Resume Writing Guidelines</vt:lpstr>
      <vt:lpstr>Linking Yourself to the Position</vt:lpstr>
      <vt:lpstr>Résumé and Interview Tool</vt:lpstr>
      <vt:lpstr>Résumé Journal</vt:lpstr>
      <vt:lpstr>ePortfolios </vt:lpstr>
      <vt:lpstr>Objective Statement Examples:</vt:lpstr>
      <vt:lpstr>Skills</vt:lpstr>
      <vt:lpstr>Don't Forget About Education!</vt:lpstr>
      <vt:lpstr>Education Example</vt:lpstr>
      <vt:lpstr>   Experience</vt:lpstr>
      <vt:lpstr>Tips for Describing Experiences</vt:lpstr>
      <vt:lpstr>Education Action Verbs</vt:lpstr>
      <vt:lpstr>Education Action Verbs</vt:lpstr>
      <vt:lpstr>Experience Example #1</vt:lpstr>
      <vt:lpstr>Experience Example #2</vt:lpstr>
      <vt:lpstr>Other Sections</vt:lpstr>
      <vt:lpstr>Resume Formatting</vt:lpstr>
      <vt:lpstr>Do, or Do Not. There is no try.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 Rocket Science</dc:title>
  <dc:creator>khunt</dc:creator>
  <cp:lastModifiedBy>NewUser</cp:lastModifiedBy>
  <cp:revision>9</cp:revision>
  <cp:lastPrinted>2018-04-05T00:25:09Z</cp:lastPrinted>
  <dcterms:modified xsi:type="dcterms:W3CDTF">2019-03-14T00:41:55Z</dcterms:modified>
</cp:coreProperties>
</file>