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75" r:id="rId1"/>
  </p:sldMasterIdLst>
  <p:notesMasterIdLst>
    <p:notesMasterId r:id="rId24"/>
  </p:notesMasterIdLst>
  <p:handoutMasterIdLst>
    <p:handoutMasterId r:id="rId25"/>
  </p:handoutMasterIdLst>
  <p:sldIdLst>
    <p:sldId id="275" r:id="rId2"/>
    <p:sldId id="256" r:id="rId3"/>
    <p:sldId id="288" r:id="rId4"/>
    <p:sldId id="257" r:id="rId5"/>
    <p:sldId id="258" r:id="rId6"/>
    <p:sldId id="279" r:id="rId7"/>
    <p:sldId id="278" r:id="rId8"/>
    <p:sldId id="280" r:id="rId9"/>
    <p:sldId id="286" r:id="rId10"/>
    <p:sldId id="277" r:id="rId11"/>
    <p:sldId id="263" r:id="rId12"/>
    <p:sldId id="264" r:id="rId13"/>
    <p:sldId id="281" r:id="rId14"/>
    <p:sldId id="282" r:id="rId15"/>
    <p:sldId id="284" r:id="rId16"/>
    <p:sldId id="283" r:id="rId17"/>
    <p:sldId id="285" r:id="rId18"/>
    <p:sldId id="265" r:id="rId19"/>
    <p:sldId id="270" r:id="rId20"/>
    <p:sldId id="271" r:id="rId21"/>
    <p:sldId id="287" r:id="rId22"/>
    <p:sldId id="274" r:id="rId23"/>
  </p:sldIdLst>
  <p:sldSz cx="9144000" cy="6858000" type="screen4x3"/>
  <p:notesSz cx="7010400" cy="92964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314" autoAdjust="0"/>
  </p:normalViewPr>
  <p:slideViewPr>
    <p:cSldViewPr>
      <p:cViewPr varScale="1">
        <p:scale>
          <a:sx n="75" d="100"/>
          <a:sy n="75" d="100"/>
        </p:scale>
        <p:origin x="1014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5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fld id="{6BDD43FB-C34F-4D90-89A2-216C9B3B19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89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3369" y="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4721" y="4416426"/>
            <a:ext cx="5140960" cy="418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3369" y="8832850"/>
            <a:ext cx="3037031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AED7947A-2D14-48D7-8511-A607D5583E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551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A65F3A-91AD-4151-AD39-CA36DE62CA72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3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10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Don’t short change yourself</a:t>
            </a:r>
          </a:p>
          <a:p>
            <a:endParaRPr lang="en-US" dirty="0"/>
          </a:p>
          <a:p>
            <a:r>
              <a:rPr lang="en-US" dirty="0"/>
              <a:t>90% of student resumes skimp on the emphasis of education.  Being at a CC might Just getting the degree….</a:t>
            </a:r>
          </a:p>
          <a:p>
            <a:endParaRPr lang="en-US" dirty="0"/>
          </a:p>
          <a:p>
            <a:r>
              <a:rPr lang="en-US" dirty="0"/>
              <a:t>Many local employers WANT to hire SBCC students</a:t>
            </a:r>
          </a:p>
        </p:txBody>
      </p:sp>
    </p:spTree>
    <p:extLst>
      <p:ext uri="{BB962C8B-B14F-4D97-AF65-F5344CB8AC3E}">
        <p14:creationId xmlns:p14="http://schemas.microsoft.com/office/powerpoint/2010/main" val="3337998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F6A688-8B74-4138-A870-1C689DB97971}" type="slidenum">
              <a:rPr lang="en-GB"/>
              <a:pPr/>
              <a:t>11</a:t>
            </a:fld>
            <a:endParaRPr lang="en-GB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30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12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1249507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13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2868664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14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720127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15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16630950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16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Be consistent</a:t>
            </a:r>
          </a:p>
          <a:p>
            <a:endParaRPr lang="en-US" dirty="0"/>
          </a:p>
          <a:p>
            <a:r>
              <a:rPr lang="en-US" dirty="0"/>
              <a:t>Take liberties with jobs title and description but always TELL THE TRUTH</a:t>
            </a:r>
          </a:p>
        </p:txBody>
      </p:sp>
    </p:spTree>
    <p:extLst>
      <p:ext uri="{BB962C8B-B14F-4D97-AF65-F5344CB8AC3E}">
        <p14:creationId xmlns:p14="http://schemas.microsoft.com/office/powerpoint/2010/main" val="3065244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17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08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042576-4CDA-4E29-A101-BBB66F3A28A1}" type="slidenum">
              <a:rPr lang="en-GB"/>
              <a:pPr/>
              <a:t>18</a:t>
            </a:fld>
            <a:endParaRPr lang="en-GB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No fluff phrases– responsible for, duties include</a:t>
            </a: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Action words on pp. 11-12 of Career Center résumé books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Thoughts on church-related/ political-related (possible controversial affiliations) activities – documenting effectively, focusing on skill type, possible discrimination, values conflict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Promotions, elevated responsibilities – handle money, reconcile funds,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   make depositing, training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Emphasize your title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>
                <a:cs typeface="Times New Roman" charset="0"/>
              </a:rPr>
              <a:t>résumé Preparation Worksheet [HANDOUT]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1.) Ask everyone to complete page 1 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2.) Ask for student to share example; have group help with example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3.) Focus on converting responsibilities and accomplishments to résumé entry</a:t>
            </a:r>
          </a:p>
        </p:txBody>
      </p:sp>
    </p:spTree>
    <p:extLst>
      <p:ext uri="{BB962C8B-B14F-4D97-AF65-F5344CB8AC3E}">
        <p14:creationId xmlns:p14="http://schemas.microsoft.com/office/powerpoint/2010/main" val="39412090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2F428DE-C60E-4A0A-8377-33A5DA0AC638}" type="slidenum">
              <a:rPr lang="en-GB"/>
              <a:pPr/>
              <a:t>19</a:t>
            </a:fld>
            <a:endParaRPr lang="en-GB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68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8990FA-3DD7-404D-8770-6ABEE4E0E0B5}" type="slidenum">
              <a:rPr lang="en-GB"/>
              <a:pPr/>
              <a:t>2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latin typeface="Courier New" pitchFamily="49" charset="0"/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Remind students before starting workshop: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There is no right or wrong résumé.  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 the position. Put yourself in their frame of reference.  They need to know </a:t>
            </a:r>
            <a:r>
              <a:rPr lang="en-GB" sz="1100" b="1">
                <a:cs typeface="Times New Roman" charset="0"/>
              </a:rPr>
              <a:t>why</a:t>
            </a:r>
            <a:r>
              <a:rPr lang="en-GB" sz="1100">
                <a:cs typeface="Times New Roman" charset="0"/>
              </a:rPr>
              <a:t> they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 are reading this résumé.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Remind students to continue to update their résumé as they gain more experience.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Times New Roman" charset="0"/>
              </a:rPr>
              <a:t>   Writing a résumé is a life skill to master, not a one-time event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087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BD9791-E6C7-4ECF-AEC4-A73D7DC3D1EB}" type="slidenum">
              <a:rPr lang="en-GB"/>
              <a:pPr/>
              <a:t>20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Review</a:t>
            </a:r>
            <a:r>
              <a:rPr lang="en-GB" sz="1100" dirty="0">
                <a:cs typeface="Lucida Sans Unicode" pitchFamily="34" charset="0"/>
              </a:rPr>
              <a:t> postal, </a:t>
            </a:r>
            <a:r>
              <a:rPr lang="en-GB" sz="1100" dirty="0" err="1">
                <a:cs typeface="Lucida Sans Unicode" pitchFamily="34" charset="0"/>
              </a:rPr>
              <a:t>scannable</a:t>
            </a:r>
            <a:r>
              <a:rPr lang="en-GB" sz="1100" dirty="0">
                <a:cs typeface="Lucida Sans Unicode" pitchFamily="34" charset="0"/>
              </a:rPr>
              <a:t>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paper type – 20 lb., no </a:t>
            </a:r>
            <a:r>
              <a:rPr lang="en-GB" sz="1100" dirty="0" err="1">
                <a:cs typeface="Times New Roman" charset="0"/>
              </a:rPr>
              <a:t>colors</a:t>
            </a:r>
            <a:endParaRPr lang="en-GB" sz="1100" dirty="0">
              <a:cs typeface="Times New Roman" charset="0"/>
            </a:endParaRP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templates ?  Often get you stuck,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>
                <a:cs typeface="Lucida Sans Unicode" pitchFamily="34" charset="0"/>
              </a:rPr>
              <a:t>Proofread!</a:t>
            </a:r>
            <a:r>
              <a:rPr lang="en-GB" sz="1100" dirty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1736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3BD9791-E6C7-4ECF-AEC4-A73D7DC3D1EB}" type="slidenum">
              <a:rPr lang="en-GB"/>
              <a:pPr/>
              <a:t>21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Review</a:t>
            </a:r>
            <a:r>
              <a:rPr lang="en-GB" sz="1100" dirty="0">
                <a:cs typeface="Lucida Sans Unicode" pitchFamily="34" charset="0"/>
              </a:rPr>
              <a:t> postal, </a:t>
            </a:r>
            <a:r>
              <a:rPr lang="en-GB" sz="1100" dirty="0" err="1">
                <a:cs typeface="Lucida Sans Unicode" pitchFamily="34" charset="0"/>
              </a:rPr>
              <a:t>scannable</a:t>
            </a:r>
            <a:r>
              <a:rPr lang="en-GB" sz="1100" dirty="0">
                <a:cs typeface="Lucida Sans Unicode" pitchFamily="34" charset="0"/>
              </a:rPr>
              <a:t>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paper type – 20 lb., </a:t>
            </a:r>
            <a:r>
              <a:rPr lang="en-GB" sz="1100" dirty="0" err="1">
                <a:cs typeface="Times New Roman" charset="0"/>
              </a:rPr>
              <a:t>colors</a:t>
            </a:r>
            <a:endParaRPr lang="en-GB" sz="1100" dirty="0">
              <a:cs typeface="Times New Roman" charset="0"/>
            </a:endParaRP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templates ?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Times New Roman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>
                <a:cs typeface="Lucida Sans Unicode" pitchFamily="34" charset="0"/>
              </a:rPr>
              <a:t>Proofread!</a:t>
            </a:r>
            <a:r>
              <a:rPr lang="en-GB" sz="1100" dirty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480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BA8941-8696-4811-A047-C1D7CC00350B}" type="slidenum">
              <a:rPr lang="en-GB"/>
              <a:pPr/>
              <a:t>22</a:t>
            </a:fld>
            <a:endParaRPr lang="en-GB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Match keywords</a:t>
            </a:r>
          </a:p>
          <a:p>
            <a:r>
              <a:rPr lang="en-US" dirty="0"/>
              <a:t>Marketing pro</a:t>
            </a:r>
          </a:p>
          <a:p>
            <a:r>
              <a:rPr lang="en-US" dirty="0"/>
              <a:t>Proofread – as many people as your ego can handle</a:t>
            </a:r>
          </a:p>
          <a:p>
            <a:r>
              <a:rPr lang="en-US" dirty="0"/>
              <a:t>Consistent – in format, tense, your story</a:t>
            </a:r>
          </a:p>
          <a:p>
            <a:r>
              <a:rPr lang="en-US" dirty="0"/>
              <a:t>Specific – numbers, facts, data, eliminate “fluff”</a:t>
            </a:r>
          </a:p>
          <a:p>
            <a:r>
              <a:rPr lang="en-US"/>
              <a:t>Tell the truth</a:t>
            </a:r>
          </a:p>
        </p:txBody>
      </p:sp>
    </p:spTree>
    <p:extLst>
      <p:ext uri="{BB962C8B-B14F-4D97-AF65-F5344CB8AC3E}">
        <p14:creationId xmlns:p14="http://schemas.microsoft.com/office/powerpoint/2010/main" val="868041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08990FA-3DD7-404D-8770-6ABEE4E0E0B5}" type="slidenum">
              <a:rPr lang="en-GB"/>
              <a:pPr/>
              <a:t>3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>
              <a:latin typeface="Courier New" pitchFamily="49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80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3C3052-3A19-4A52-B4A9-0961354A5DD8}" type="slidenum">
              <a:rPr lang="en-GB"/>
              <a:pPr/>
              <a:t>4</a:t>
            </a:fld>
            <a:endParaRPr lang="en-GB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Story about lying and getting busted</a:t>
            </a: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Focus résumé on target skills being looked for in recruitment / vacancy announcement.</a:t>
            </a:r>
          </a:p>
        </p:txBody>
      </p:sp>
    </p:spTree>
    <p:extLst>
      <p:ext uri="{BB962C8B-B14F-4D97-AF65-F5344CB8AC3E}">
        <p14:creationId xmlns:p14="http://schemas.microsoft.com/office/powerpoint/2010/main" val="4292475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4A92FF-916B-4857-94E3-12AAFA413C74}" type="slidenum">
              <a:rPr lang="en-GB"/>
              <a:pPr/>
              <a:t>5</a:t>
            </a:fld>
            <a:endParaRPr lang="en-GB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Make it clear to the employer why you want to work there (goals!) particularly if your past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   experience doesn’t lead directly to their position by understanding organization’s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>
                <a:cs typeface="Lucida Sans Unicode" pitchFamily="34" charset="0"/>
              </a:rPr>
              <a:t>   culture / mission / values and communicating how you can contribute</a:t>
            </a:r>
          </a:p>
        </p:txBody>
      </p:sp>
    </p:spTree>
    <p:extLst>
      <p:ext uri="{BB962C8B-B14F-4D97-AF65-F5344CB8AC3E}">
        <p14:creationId xmlns:p14="http://schemas.microsoft.com/office/powerpoint/2010/main" val="1142317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6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22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7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236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8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51375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4720" y="4416425"/>
            <a:ext cx="5142577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004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480F8F-A080-41D5-85EB-65D64AF2D000}" type="slidenum">
              <a:rPr lang="en-GB"/>
              <a:pPr/>
              <a:t>9</a:t>
            </a:fld>
            <a:endParaRPr lang="en-GB"/>
          </a:p>
        </p:txBody>
      </p:sp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182147" y="696913"/>
            <a:ext cx="4647725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4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4720" y="4416425"/>
            <a:ext cx="5142577" cy="4184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0000" tIns="46800" rIns="90000" bIns="46800"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Resume IS a skills section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Make as consistent as possible with Experience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cs typeface="Lucida Sans Unicode" pitchFamily="34" charset="0"/>
              </a:rPr>
              <a:t>Be careful here for redundancy or irrelevance.</a:t>
            </a:r>
          </a:p>
        </p:txBody>
      </p:sp>
    </p:spTree>
    <p:extLst>
      <p:ext uri="{BB962C8B-B14F-4D97-AF65-F5344CB8AC3E}">
        <p14:creationId xmlns:p14="http://schemas.microsoft.com/office/powerpoint/2010/main" val="46496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A61E6-22D7-4E52-A208-61B99BA732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5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45A8E-056B-4C2D-927F-5CC58F20BA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8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D418-974E-4D8B-9E4F-2F6CF3BB34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1C3F-5592-4FE2-8438-3765B6A83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6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848A2-66D6-4D1F-9B86-FAE5039952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8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5CBA-F071-43F8-833C-2E1F60DC4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0D88E-91EF-4370-A02D-22803F5B65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2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E367-1E43-4B91-9752-3073F85E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3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AA41F-6F27-4BF4-AFD3-C8AB4FB271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15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8A292-9763-47C2-8087-EAE743324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0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35BF8-1565-4F08-BAAF-7FEE55FB04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9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50">
              <a:schemeClr val="bg1">
                <a:tint val="80000"/>
                <a:satMod val="300000"/>
              </a:schemeClr>
            </a:gs>
            <a:gs pos="18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5F501-2939-4A55-A346-A741BBACAE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9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ximnurses.com/jobs/facility/search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ls.gov/ooh/healthcare/registered-nurses.htm" TargetMode="External"/><Relationship Id="rId5" Type="http://schemas.openxmlformats.org/officeDocument/2006/relationships/hyperlink" Target="http://explorehealthcareers.org/en/Career/21/Registered_Nurse_RN" TargetMode="External"/><Relationship Id="rId4" Type="http://schemas.openxmlformats.org/officeDocument/2006/relationships/hyperlink" Target="https://www.indeed.com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 noChangeArrowheads="1"/>
          </p:cNvSpPr>
          <p:nvPr>
            <p:ph type="ctrTitle"/>
          </p:nvPr>
        </p:nvSpPr>
        <p:spPr>
          <a:ln w="76200">
            <a:solidFill>
              <a:srgbClr val="7030A0"/>
            </a:solidFill>
            <a:prstDash val="sysDash"/>
          </a:ln>
        </p:spPr>
        <p:txBody>
          <a:bodyPr>
            <a:normAutofit/>
          </a:bodyPr>
          <a:lstStyle/>
          <a:p>
            <a:r>
              <a:rPr lang="en-GB" dirty="0"/>
              <a:t>Résumé Writing</a:t>
            </a:r>
            <a:br>
              <a:rPr lang="en-GB" dirty="0"/>
            </a:br>
            <a:r>
              <a:rPr lang="en-GB" dirty="0"/>
              <a:t>Nursing</a:t>
            </a:r>
            <a:endParaRPr lang="en-US" dirty="0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Santa Barbara City College </a:t>
            </a:r>
            <a:br>
              <a:rPr lang="en-US" sz="2800" dirty="0"/>
            </a:br>
            <a:r>
              <a:rPr lang="en-US" sz="2800" dirty="0"/>
              <a:t>Career Center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Education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>
            <a:normAutofit/>
          </a:bodyPr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Many students underestimate how important their education is on their résumé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Think in terms of skills and experience...  Describe rotations/internships like professional experience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Include degree, certifications, license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GPA only if exemplary (</a:t>
            </a:r>
            <a:r>
              <a:rPr lang="en-GB" sz="2800" dirty="0" err="1"/>
              <a:t>honors</a:t>
            </a:r>
            <a:r>
              <a:rPr lang="en-GB" sz="2800" dirty="0"/>
              <a:t>, top student)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Scholarships (academic achievement)</a:t>
            </a:r>
          </a:p>
          <a:p>
            <a:pP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</a:t>
            </a:r>
            <a:r>
              <a:rPr lang="en-GB" sz="2800" dirty="0"/>
              <a:t> </a:t>
            </a:r>
            <a:br>
              <a:rPr lang="en-GB" sz="2800" dirty="0"/>
            </a:br>
            <a:r>
              <a:rPr lang="en-GB" b="0" dirty="0"/>
              <a:t>Education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228600" y="1447800"/>
            <a:ext cx="8688388" cy="2516188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/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685800" y="1828800"/>
            <a:ext cx="7772400" cy="5257800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/>
              <a:t>Associate Degree in Nursing,</a:t>
            </a:r>
            <a:r>
              <a:rPr lang="en-GB" dirty="0"/>
              <a:t> Santa Barbara City College, Santa Barbara, CA, June 2017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Honors</a:t>
            </a:r>
            <a:r>
              <a:rPr lang="en-GB" dirty="0"/>
              <a:t>: 3.6 GPA, Dean’s List (2 terms)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Clinical Rotations: ...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Special Projects: ....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/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</a:t>
            </a:r>
            <a:r>
              <a:rPr lang="en-GB" sz="3100" b="0" dirty="0"/>
              <a:t>Parts of a Résumé:</a:t>
            </a:r>
            <a:r>
              <a:rPr lang="en-GB" sz="2800" b="0" dirty="0"/>
              <a:t/>
            </a:r>
            <a:br>
              <a:rPr lang="en-GB" sz="2800" b="0" dirty="0"/>
            </a:br>
            <a:r>
              <a:rPr lang="en-GB" sz="4900" dirty="0"/>
              <a:t>Experience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First determine your best format: how the </a:t>
            </a:r>
            <a:r>
              <a:rPr lang="en-GB" sz="2800" b="0" dirty="0"/>
              <a:t>résumé should be organized</a:t>
            </a:r>
            <a:br>
              <a:rPr lang="en-GB" sz="2800" b="0" dirty="0"/>
            </a:br>
            <a:endParaRPr lang="en-GB" sz="2800" b="0" dirty="0"/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Chronological: By time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Functional: By skill set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</a:t>
            </a: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Experience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Be consistent with how you choose to organize and describe your experience.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Include: 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	</a:t>
            </a:r>
            <a:r>
              <a:rPr lang="en-GB" sz="2400" i="1" dirty="0"/>
              <a:t>Title, Organization, City, State, Dates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i="1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If your job title is not descriptive, consider replacing it with a functional title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b="0" dirty="0"/>
              <a:t>Chronological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Most common &amp; traditional style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Employers find it easy to understand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Generally easier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Emphasizes career laddering</a:t>
            </a:r>
            <a:br>
              <a:rPr lang="en-GB" sz="2800" dirty="0">
                <a:cs typeface="Times New Roman" charset="0"/>
              </a:rPr>
            </a:b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Most recent experience may not be your most important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Little or no work experience or seemingly unimpressive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Chronological </a:t>
            </a:r>
            <a:r>
              <a:rPr lang="en-GB" b="0" dirty="0"/>
              <a:t>Example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Nursing Intern</a:t>
            </a:r>
            <a:r>
              <a:rPr lang="en-GB" sz="2800" dirty="0">
                <a:cs typeface="Times New Roman" charset="0"/>
              </a:rPr>
              <a:t>, Cottage Hospital, Santa Barbara, CA, </a:t>
            </a:r>
            <a:r>
              <a:rPr lang="en-GB" sz="2800" dirty="0" smtClean="0">
                <a:cs typeface="Times New Roman" charset="0"/>
              </a:rPr>
              <a:t>8/17 </a:t>
            </a:r>
            <a:r>
              <a:rPr lang="en-GB" sz="2800" dirty="0">
                <a:cs typeface="Times New Roman" charset="0"/>
              </a:rPr>
              <a:t>– </a:t>
            </a:r>
            <a:r>
              <a:rPr lang="en-GB" sz="2800" dirty="0" smtClean="0">
                <a:cs typeface="Times New Roman" charset="0"/>
              </a:rPr>
              <a:t>5/18</a:t>
            </a: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Responsible for tasks on the Medical/Surgical, Geriatric, Maternity and Cardiac units. Took vital signs, applied sterile dressings, and handled tube feedings. Learned tracheotomy suctioning techniques. Worked on different floors as needed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cs typeface="Times New Roman" charset="0"/>
              </a:rPr>
              <a:t>Certified Nursing Assistant</a:t>
            </a:r>
            <a:r>
              <a:rPr lang="en-GB" sz="2800" dirty="0">
                <a:cs typeface="Times New Roman" charset="0"/>
              </a:rPr>
              <a:t>, Assisted Health Care, Santa Barbara, CA, </a:t>
            </a:r>
            <a:r>
              <a:rPr lang="en-GB" sz="2800" dirty="0" smtClean="0">
                <a:cs typeface="Times New Roman" charset="0"/>
              </a:rPr>
              <a:t>8/15-7/17</a:t>
            </a: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Provided patient care, administered medications, assisted with activities of daily living including body mechanics, nutrition and safety.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 Functional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Useful to emphasize abilities not used in recent work experience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Useful when changing careers or entering the job market for the first time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May be more difficult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May be confusing to employer or create scepticism due to lack of content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b="0" dirty="0"/>
              <a:t>Functional</a:t>
            </a:r>
            <a:r>
              <a:rPr lang="en-GB" sz="4000" b="0" dirty="0"/>
              <a:t> Example</a:t>
            </a:r>
            <a:endParaRPr lang="en-GB" sz="40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 fontScale="62500" lnSpcReduction="20000"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Maternal and Newborn Nursing</a:t>
            </a:r>
            <a:endParaRPr lang="en-GB" sz="40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Cared for critically ill and healthy newborns. 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Proficient in relaxation techniques during </a:t>
            </a:r>
            <a:r>
              <a:rPr lang="en-GB" sz="4000" dirty="0" err="1">
                <a:cs typeface="Times New Roman" charset="0"/>
              </a:rPr>
              <a:t>labor</a:t>
            </a:r>
            <a:r>
              <a:rPr lang="en-GB" sz="4000" dirty="0">
                <a:cs typeface="Times New Roman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Became a breast-feeding specialist.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Medical/Surgical Nursing Clinical Rotation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Took vital signs; changed dressings.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Learned tracheotomy suctioning techniques.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Applied sterile dressings; handled tube feedings.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cs typeface="Times New Roman" charset="0"/>
              </a:rPr>
              <a:t>Work History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Nursing Intern, Cottage Hospital, Santa Barbara, CA, </a:t>
            </a:r>
            <a:br>
              <a:rPr lang="en-GB" sz="4000" dirty="0">
                <a:cs typeface="Times New Roman" charset="0"/>
              </a:rPr>
            </a:br>
            <a:r>
              <a:rPr lang="en-GB" sz="4000" dirty="0" smtClean="0">
                <a:cs typeface="Times New Roman" charset="0"/>
              </a:rPr>
              <a:t>8/17 </a:t>
            </a:r>
            <a:r>
              <a:rPr lang="en-GB" sz="4000" dirty="0">
                <a:cs typeface="Times New Roman" charset="0"/>
              </a:rPr>
              <a:t>– </a:t>
            </a:r>
            <a:r>
              <a:rPr lang="en-GB" sz="4000" dirty="0" smtClean="0">
                <a:cs typeface="Times New Roman" charset="0"/>
              </a:rPr>
              <a:t>5/18</a:t>
            </a:r>
            <a:endParaRPr lang="en-GB" sz="40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dirty="0">
                <a:cs typeface="Times New Roman" charset="0"/>
              </a:rPr>
              <a:t>Certified Nursing Assistant, Assisted Health Care, Santa Barbara, CA, </a:t>
            </a:r>
            <a:r>
              <a:rPr lang="en-GB" sz="4000" dirty="0" smtClean="0">
                <a:cs typeface="Times New Roman" charset="0"/>
              </a:rPr>
              <a:t>8/15-7/17</a:t>
            </a:r>
            <a:endParaRPr lang="en-GB" sz="40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0" dirty="0"/>
              <a:t>Tips for Describing Experiences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Focus on accomplishments, not routine duties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ACTION verbs – administered, distributed, coordinated...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numbers (numerals) whenever you can: inoculated more than 200 patients daily; in charge of crew of 4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Use a superlative whenever you can: first, best, fastest, largest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Write long on your first draft– you can edit later</a:t>
            </a:r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Show resume to friends. Bring to Career </a:t>
            </a:r>
            <a:r>
              <a:rPr lang="en-GB" sz="2800" dirty="0" err="1">
                <a:cs typeface="Times New Roman" charset="0"/>
              </a:rPr>
              <a:t>Center</a:t>
            </a:r>
            <a:r>
              <a:rPr lang="en-GB" sz="2800" dirty="0">
                <a:cs typeface="Times New Roman" charset="0"/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</a:t>
            </a:r>
            <a:r>
              <a:rPr lang="en-GB" sz="3100" b="0" dirty="0"/>
              <a:t>Résumé</a:t>
            </a:r>
            <a:r>
              <a:rPr lang="en-GB" sz="2800" b="0" dirty="0"/>
              <a:t>:</a:t>
            </a:r>
            <a:r>
              <a:rPr lang="en-GB" dirty="0"/>
              <a:t> </a:t>
            </a:r>
            <a:br>
              <a:rPr lang="en-GB" dirty="0"/>
            </a:br>
            <a:r>
              <a:rPr lang="en-GB" sz="4900" dirty="0"/>
              <a:t>Other Sections</a:t>
            </a:r>
            <a:endParaRPr lang="en-GB" sz="4900" b="0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6025"/>
          </a:xfrm>
          <a:ln/>
        </p:spPr>
        <p:txBody>
          <a:bodyPr lIns="90000" tIns="46800" rIns="90000" bIns="4680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Campus/Community Involvement or Volunteer Work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This is one example...think of some of your own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References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No need to include; they are assumed. Use the space to expand on your qualifications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Create a reference sheet to hand them when they do ask, but not before</a:t>
            </a:r>
          </a:p>
          <a:p>
            <a:pPr lvl="1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  <a:prstDash val="sysDash"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What is a Résumé?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Autofit/>
          </a:bodyPr>
          <a:lstStyle/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marketing tool – you are marketing yourself</a:t>
            </a:r>
          </a:p>
          <a:p>
            <a:pPr>
              <a:spcBef>
                <a:spcPts val="2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brief overview of education and </a:t>
            </a:r>
            <a:r>
              <a:rPr lang="en-GB" sz="2800" b="1" dirty="0">
                <a:cs typeface="Times New Roman" charset="0"/>
              </a:rPr>
              <a:t>relevant</a:t>
            </a:r>
            <a:r>
              <a:rPr lang="en-GB" sz="2800" dirty="0">
                <a:cs typeface="Times New Roman" charset="0"/>
              </a:rPr>
              <a:t> activities to demonstrate skills and accomplishments</a:t>
            </a:r>
          </a:p>
          <a:p>
            <a:pPr>
              <a:spcBef>
                <a:spcPts val="225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A document tailored to each position</a:t>
            </a: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The first (and maybe the only) impression – so you need to make it right!!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Résumé Formatting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Length: ONE PAGE? Two only if needed…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Font and margin considerations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Use </a:t>
            </a:r>
            <a:r>
              <a:rPr lang="en-GB" sz="2800" u="sng" dirty="0"/>
              <a:t>underlines</a:t>
            </a:r>
            <a:r>
              <a:rPr lang="en-GB" sz="2800" dirty="0"/>
              <a:t>, </a:t>
            </a:r>
            <a:r>
              <a:rPr lang="en-GB" sz="2800" b="1" dirty="0"/>
              <a:t>bold type</a:t>
            </a:r>
            <a:r>
              <a:rPr lang="en-GB" sz="2800" dirty="0"/>
              <a:t>, and </a:t>
            </a:r>
            <a:r>
              <a:rPr lang="en-GB" sz="2800" i="1" dirty="0"/>
              <a:t>italics</a:t>
            </a:r>
            <a:r>
              <a:rPr lang="en-GB" sz="2800" dirty="0"/>
              <a:t> to highlight important information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Your résumé should be NEAT, PROFESSIONAL and EASY TO READ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Absolutely NO typographical errors!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Résumé Formatting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/>
          <a:lstStyle/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Use phrases, not sentences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No personal pronouns (I, me)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Be clear and concise with descriptions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Avoid excessive adjectives</a:t>
            </a:r>
          </a:p>
          <a:p>
            <a:pPr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Keep it crisp</a:t>
            </a:r>
          </a:p>
          <a:p>
            <a:pPr>
              <a:spcBef>
                <a:spcPts val="825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900" dirty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pPr algn="ctr"/>
            <a:r>
              <a:rPr lang="en-US" dirty="0"/>
              <a:t>Résumé Top Tips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Match keywords</a:t>
            </a:r>
            <a:r>
              <a:rPr lang="en-US" sz="2800" dirty="0"/>
              <a:t> to job listing</a:t>
            </a:r>
          </a:p>
          <a:p>
            <a:r>
              <a:rPr lang="en-US" sz="2800" dirty="0"/>
              <a:t>Think like a </a:t>
            </a:r>
            <a:r>
              <a:rPr lang="en-US" sz="2800" b="1" dirty="0"/>
              <a:t>marketing pro</a:t>
            </a:r>
            <a:r>
              <a:rPr lang="en-US" sz="2800" dirty="0"/>
              <a:t> – bullets, clean, easy to read, and keep design elements </a:t>
            </a:r>
            <a:r>
              <a:rPr lang="en-US" sz="2800" i="1" u="sng" dirty="0"/>
              <a:t>minimal.</a:t>
            </a:r>
          </a:p>
          <a:p>
            <a:r>
              <a:rPr lang="en-US" sz="2800" dirty="0"/>
              <a:t>Don’t misspell things – </a:t>
            </a:r>
            <a:r>
              <a:rPr lang="en-US" sz="2800" b="1" dirty="0"/>
              <a:t>use spell check AND proofread</a:t>
            </a:r>
            <a:r>
              <a:rPr lang="en-US" sz="2800" dirty="0"/>
              <a:t>.</a:t>
            </a:r>
          </a:p>
          <a:p>
            <a:r>
              <a:rPr lang="en-US" sz="2800" b="1" dirty="0"/>
              <a:t>Be consistent</a:t>
            </a:r>
            <a:r>
              <a:rPr lang="en-US" sz="2800" dirty="0"/>
              <a:t> - use past action verbs (present tense only for things you are doing right now.)</a:t>
            </a:r>
          </a:p>
          <a:p>
            <a:r>
              <a:rPr lang="en-US" sz="2800" b="1" dirty="0"/>
              <a:t>Be specific</a:t>
            </a:r>
            <a:r>
              <a:rPr lang="en-US" sz="2800" dirty="0"/>
              <a:t> – use numbers &amp; accomplishments</a:t>
            </a:r>
          </a:p>
          <a:p>
            <a:r>
              <a:rPr lang="en-US" sz="2800" dirty="0"/>
              <a:t>TELL THE TRUTH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  <a:prstDash val="sysDash"/>
          </a:ln>
        </p:spPr>
        <p:txBody>
          <a:bodyPr lIns="90000" tIns="46800" rIns="90000" bIns="4680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Resources for background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Autofit/>
          </a:bodyPr>
          <a:lstStyle/>
          <a:p>
            <a:pPr marL="0" indent="0"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Before you get started… know your stuff</a:t>
            </a:r>
            <a:r>
              <a:rPr lang="en-GB" sz="2800" dirty="0" smtClean="0">
                <a:cs typeface="Times New Roman" charset="0"/>
              </a:rPr>
              <a:t>!</a:t>
            </a:r>
            <a:r>
              <a:rPr lang="en-GB" sz="2800" dirty="0">
                <a:cs typeface="Times New Roman" charset="0"/>
              </a:rPr>
              <a:t/>
            </a:r>
            <a:br>
              <a:rPr lang="en-GB" sz="2800" dirty="0">
                <a:cs typeface="Times New Roman" charset="0"/>
              </a:rPr>
            </a:b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Job Listings, with descriptions -- for example, see: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hlinkClick r:id="rId3"/>
              </a:rPr>
              <a:t>Maxim Nurses Listings</a:t>
            </a:r>
            <a:r>
              <a:rPr lang="en-GB" sz="2400" dirty="0"/>
              <a:t>: </a:t>
            </a:r>
            <a:r>
              <a:rPr lang="en-GB" sz="1400" dirty="0"/>
              <a:t>(use Chrome</a:t>
            </a:r>
            <a:r>
              <a:rPr lang="en-GB" sz="1400" dirty="0" smtClean="0"/>
              <a:t>)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hlinkClick r:id="rId4"/>
              </a:rPr>
              <a:t>Indeed.com</a:t>
            </a:r>
            <a:endParaRPr lang="en-GB" sz="2400" dirty="0" smtClean="0"/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4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RN overview (terminology, skills, specialities, wages):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charset="0"/>
                <a:hlinkClick r:id="rId5"/>
              </a:rPr>
              <a:t>Explore Health Careers </a:t>
            </a:r>
            <a:r>
              <a:rPr lang="en-GB" sz="2400" dirty="0">
                <a:cs typeface="Times New Roman" charset="0"/>
              </a:rPr>
              <a:t>(RN page)</a:t>
            </a:r>
          </a:p>
          <a:p>
            <a:pPr lvl="1"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charset="0"/>
                <a:hlinkClick r:id="rId6"/>
              </a:rPr>
              <a:t>Occupational Outlook Handbook</a:t>
            </a:r>
            <a:endParaRPr lang="en-GB" sz="2800" dirty="0">
              <a:cs typeface="Times New Roman" charset="0"/>
            </a:endParaRPr>
          </a:p>
          <a:p>
            <a:pPr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  <a:p>
            <a:pPr marL="0" indent="0"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57050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GB" dirty="0"/>
              <a:t>Résumé Writing Guidelines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GB" sz="8600" dirty="0"/>
              <a:t>YOU MUST TELL THE TRUTH!!</a:t>
            </a:r>
          </a:p>
          <a:p>
            <a:endParaRPr lang="en-GB" sz="8600" dirty="0"/>
          </a:p>
          <a:p>
            <a:r>
              <a:rPr lang="en-GB" sz="8600" dirty="0"/>
              <a:t>Résumés are subjective– few true rules</a:t>
            </a:r>
          </a:p>
          <a:p>
            <a:pPr lvl="1"/>
            <a:r>
              <a:rPr lang="en-GB" sz="8600" dirty="0"/>
              <a:t>What you include, and HOW you include it, has an impact</a:t>
            </a:r>
          </a:p>
          <a:p>
            <a:endParaRPr lang="en-GB" sz="8600" dirty="0"/>
          </a:p>
          <a:p>
            <a:r>
              <a:rPr lang="en-GB" sz="8600" dirty="0"/>
              <a:t>Prioritize the information in order of interest to your reader– top left is highest emphasis</a:t>
            </a:r>
            <a:br>
              <a:rPr lang="en-GB" sz="8600" dirty="0"/>
            </a:br>
            <a:endParaRPr lang="en-GB" sz="8600" dirty="0"/>
          </a:p>
          <a:p>
            <a:r>
              <a:rPr lang="en-GB" sz="8600" dirty="0"/>
              <a:t>Save a résumé that has all your info that you can tailor thereafter for specific employment</a:t>
            </a:r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en-GB" dirty="0"/>
              <a:t>Linking Yourself to the Position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Match YOUR skills &amp; qualifications to THEIR requirements and keywords (see job descriptions)</a:t>
            </a:r>
          </a:p>
          <a:p>
            <a:endParaRPr lang="en-GB" sz="2800" dirty="0"/>
          </a:p>
          <a:p>
            <a:r>
              <a:rPr lang="en-GB" sz="2800" dirty="0"/>
              <a:t>Critique your résumé as if YOU were the employer– what would YOU want to see?</a:t>
            </a:r>
          </a:p>
          <a:p>
            <a:endParaRPr lang="en-GB" sz="2800" dirty="0"/>
          </a:p>
          <a:p>
            <a:r>
              <a:rPr lang="en-GB" sz="2800" dirty="0"/>
              <a:t>This is the single most important aspect of résumé writing!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en-GB" sz="3100" dirty="0"/>
              <a:t>Parts of a Résumé: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r>
              <a:rPr lang="en-GB" sz="4900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Objective: Type 1 (for specific position)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Registered Nurse at Cottage Hospital</a:t>
            </a:r>
          </a:p>
          <a:p>
            <a:pPr lvl="1"/>
            <a:r>
              <a:rPr lang="en-GB" dirty="0"/>
              <a:t>To secure position as a Medical Administration Nurse for Valle Verde 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 </a:t>
            </a:r>
            <a:br>
              <a:rPr lang="en-GB" sz="2800" b="0" dirty="0"/>
            </a:br>
            <a:r>
              <a:rPr lang="en-GB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0" dirty="0"/>
              <a:t>Objective: Type 2 (for skills you bring)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To secure a position utilizing my strong judgment and decision making skills to make a significant contribution in medical, surgical, and patient care activities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To contribute to a health care </a:t>
            </a:r>
            <a:r>
              <a:rPr lang="en-GB" dirty="0" err="1"/>
              <a:t>center</a:t>
            </a:r>
            <a:r>
              <a:rPr lang="en-GB" dirty="0"/>
              <a:t> that can use a dedicated and hard working medical professional with exceptional communication and organizational skills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0" tIns="0" rIns="0" bIns="0">
            <a:norm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dirty="0"/>
              <a:t>Parts of a Résumé: </a:t>
            </a:r>
            <a:br>
              <a:rPr lang="en-GB" sz="2800" b="0" dirty="0"/>
            </a:br>
            <a:r>
              <a:rPr lang="en-GB" dirty="0"/>
              <a:t>Objective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0" tIns="0" rIns="0" bIns="0"/>
          <a:lstStyle/>
          <a:p>
            <a:pP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0"/>
              <a:t>Objective: Type 3 (combination of 1 and 2)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To contribute to Cottage Hospital as a skilled and fresh Registered Nursing professional with proven management and leadership skills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/>
        </p:spPr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100" b="0" dirty="0"/>
              <a:t>Parts of a Résumé:</a:t>
            </a:r>
            <a:r>
              <a:rPr lang="en-GB" sz="31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sz="4900" dirty="0"/>
              <a:t>Qualifications</a:t>
            </a:r>
            <a:endParaRPr lang="en-GB" sz="4900" b="0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 lIns="90000" tIns="46800" rIns="90000" bIns="46800">
            <a:norm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Highlight your own personal strengths &amp; the job requirements (adept at all aspects of basic patient care, medical charting, compassionate, bilingual, excellent organizational skills...)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Compare with job description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Relate to the objective (“extra” value that is related to position or shows some growth OK; e.g. supervisorial experience)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charset="0"/>
              </a:rPr>
              <a:t>Be specific when listing skills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526DB0"/>
      </a:dk2>
      <a:lt2>
        <a:srgbClr val="9BE4FB"/>
      </a:lt2>
      <a:accent1>
        <a:srgbClr val="526DB0"/>
      </a:accent1>
      <a:accent2>
        <a:srgbClr val="526DB0"/>
      </a:accent2>
      <a:accent3>
        <a:srgbClr val="526DB0"/>
      </a:accent3>
      <a:accent4>
        <a:srgbClr val="526DB0"/>
      </a:accent4>
      <a:accent5>
        <a:srgbClr val="526DB0"/>
      </a:accent5>
      <a:accent6>
        <a:srgbClr val="526DB0"/>
      </a:accent6>
      <a:hlink>
        <a:srgbClr val="002060"/>
      </a:hlink>
      <a:folHlink>
        <a:srgbClr val="00206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1540</Words>
  <Application>Microsoft Office PowerPoint</Application>
  <PresentationFormat>On-screen Show (4:3)</PresentationFormat>
  <Paragraphs>255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Lucida Sans Unicode</vt:lpstr>
      <vt:lpstr>Times New Roman</vt:lpstr>
      <vt:lpstr>Wingdings</vt:lpstr>
      <vt:lpstr>Office Theme</vt:lpstr>
      <vt:lpstr>Résumé Writing Nursing</vt:lpstr>
      <vt:lpstr>What is a Résumé?</vt:lpstr>
      <vt:lpstr>Resources for background</vt:lpstr>
      <vt:lpstr>Résumé Writing Guidelines</vt:lpstr>
      <vt:lpstr>Linking Yourself to the Position</vt:lpstr>
      <vt:lpstr>Parts of a Résumé:  Objective</vt:lpstr>
      <vt:lpstr>Parts of a Résumé:  Objective</vt:lpstr>
      <vt:lpstr>Parts of a Résumé:  Objective</vt:lpstr>
      <vt:lpstr>Parts of a Résumé:  Qualifications</vt:lpstr>
      <vt:lpstr>Parts of a Résumé:  Education</vt:lpstr>
      <vt:lpstr>Parts of a Résumé:  Education</vt:lpstr>
      <vt:lpstr> Parts of a Résumé: Experience</vt:lpstr>
      <vt:lpstr> Parts of a Résumé:  Experience</vt:lpstr>
      <vt:lpstr> Chronological</vt:lpstr>
      <vt:lpstr> Chronological Example</vt:lpstr>
      <vt:lpstr> Functional</vt:lpstr>
      <vt:lpstr> Functional Example</vt:lpstr>
      <vt:lpstr>Tips for Describing Experiences</vt:lpstr>
      <vt:lpstr>Parts of a Résumé:  Other Sections</vt:lpstr>
      <vt:lpstr>Résumé Formatting</vt:lpstr>
      <vt:lpstr>Résumé Formatting</vt:lpstr>
      <vt:lpstr>Résumé Top Tips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NewUser</cp:lastModifiedBy>
  <cp:revision>54</cp:revision>
  <cp:lastPrinted>2017-11-09T18:51:49Z</cp:lastPrinted>
  <dcterms:modified xsi:type="dcterms:W3CDTF">2019-04-25T02:05:34Z</dcterms:modified>
</cp:coreProperties>
</file>