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914" r:id="rId1"/>
  </p:sldMasterIdLst>
  <p:notesMasterIdLst>
    <p:notesMasterId r:id="rId23"/>
  </p:notesMasterIdLst>
  <p:handoutMasterIdLst>
    <p:handoutMasterId r:id="rId24"/>
  </p:handoutMasterIdLst>
  <p:sldIdLst>
    <p:sldId id="275" r:id="rId2"/>
    <p:sldId id="277" r:id="rId3"/>
    <p:sldId id="306" r:id="rId4"/>
    <p:sldId id="278" r:id="rId5"/>
    <p:sldId id="279" r:id="rId6"/>
    <p:sldId id="301" r:id="rId7"/>
    <p:sldId id="285" r:id="rId8"/>
    <p:sldId id="286" r:id="rId9"/>
    <p:sldId id="302" r:id="rId10"/>
    <p:sldId id="294" r:id="rId11"/>
    <p:sldId id="261" r:id="rId12"/>
    <p:sldId id="287" r:id="rId13"/>
    <p:sldId id="264" r:id="rId14"/>
    <p:sldId id="304" r:id="rId15"/>
    <p:sldId id="303" r:id="rId16"/>
    <p:sldId id="305" r:id="rId17"/>
    <p:sldId id="307" r:id="rId18"/>
    <p:sldId id="271" r:id="rId19"/>
    <p:sldId id="295" r:id="rId20"/>
    <p:sldId id="270" r:id="rId21"/>
    <p:sldId id="291" r:id="rId22"/>
  </p:sldIdLst>
  <p:sldSz cx="9144000" cy="6858000" type="screen4x3"/>
  <p:notesSz cx="6858000" cy="9296400"/>
  <p:defaultTextStyle>
    <a:defPPr>
      <a:defRPr lang="en-GB"/>
    </a:defPPr>
    <a:lvl1pPr algn="ctr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Lucida Sans Unicode" pitchFamily="34" charset="0"/>
      </a:defRPr>
    </a:lvl1pPr>
    <a:lvl2pPr marL="457200" algn="ctr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Lucida Sans Unicode" pitchFamily="34" charset="0"/>
      </a:defRPr>
    </a:lvl2pPr>
    <a:lvl3pPr marL="914400" algn="ctr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Lucida Sans Unicode" pitchFamily="34" charset="0"/>
      </a:defRPr>
    </a:lvl3pPr>
    <a:lvl4pPr marL="1371600" algn="ctr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Lucida Sans Unicode" pitchFamily="34" charset="0"/>
      </a:defRPr>
    </a:lvl4pPr>
    <a:lvl5pPr marL="1828800" algn="ctr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Lucida Sans Unicode" pitchFamily="34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Lucida Sans Unicode" pitchFamily="34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Lucida Sans Unicode" pitchFamily="34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Lucida Sans Unicode" pitchFamily="34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Lucida Sans Unicode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70337" autoAdjust="0"/>
  </p:normalViewPr>
  <p:slideViewPr>
    <p:cSldViewPr>
      <p:cViewPr varScale="1">
        <p:scale>
          <a:sx n="76" d="100"/>
          <a:sy n="76" d="100"/>
        </p:scale>
        <p:origin x="-984" y="-84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0" y="66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1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72591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lnSpc>
                <a:spcPct val="95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defRPr sz="120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3827" y="0"/>
            <a:ext cx="297259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defRPr sz="120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04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8829675"/>
            <a:ext cx="2972591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lnSpc>
                <a:spcPct val="95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defRPr sz="120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04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3827" y="8829675"/>
            <a:ext cx="297259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defRPr sz="120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3C52B2CC-53C8-415E-9191-F202383BE4D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499788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AutoShape 1"/>
          <p:cNvSpPr>
            <a:spLocks noChangeArrowheads="1"/>
          </p:cNvSpPr>
          <p:nvPr/>
        </p:nvSpPr>
        <p:spPr bwMode="auto">
          <a:xfrm>
            <a:off x="0" y="0"/>
            <a:ext cx="6858000" cy="9296400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2971009" cy="4635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l"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3886992" y="0"/>
            <a:ext cx="2971009" cy="4635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7653" name="Rectangle 4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696913"/>
            <a:ext cx="4646612" cy="34861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53" name="Rectangle 5"/>
          <p:cNvSpPr>
            <a:spLocks noGrp="1" noChangeArrowheads="1"/>
          </p:cNvSpPr>
          <p:nvPr>
            <p:ph type="body"/>
          </p:nvPr>
        </p:nvSpPr>
        <p:spPr bwMode="auto">
          <a:xfrm>
            <a:off x="914400" y="4416426"/>
            <a:ext cx="5029200" cy="41830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noProof="0" smtClean="0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/>
          </p:nvPr>
        </p:nvSpPr>
        <p:spPr bwMode="auto">
          <a:xfrm>
            <a:off x="0" y="8832850"/>
            <a:ext cx="2971009" cy="4635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l"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3886992" y="8832850"/>
            <a:ext cx="2971009" cy="4635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r"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1176E168-366E-4271-AB37-616645D71A1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308965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E6805E70-868B-4D27-9257-F1AA225BC6B5}" type="slidenum">
              <a:rPr lang="en-GB" smtClean="0"/>
              <a:pPr/>
              <a:t>1</a:t>
            </a:fld>
            <a:endParaRPr lang="en-GB" smtClean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F5089F1E-2F82-46E1-85C0-B38BD53C4C69}" type="slidenum">
              <a:rPr lang="en-GB" smtClean="0"/>
              <a:pPr/>
              <a:t>13</a:t>
            </a:fld>
            <a:endParaRPr lang="en-GB" smtClean="0"/>
          </a:p>
        </p:txBody>
      </p:sp>
      <p:sp>
        <p:nvSpPr>
          <p:cNvPr id="34819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696913"/>
            <a:ext cx="4648200" cy="3487737"/>
          </a:xfrm>
          <a:ln/>
        </p:spPr>
      </p:sp>
      <p:sp>
        <p:nvSpPr>
          <p:cNvPr id="34820" name="Text Box 2"/>
          <p:cNvSpPr>
            <a:spLocks noGrp="1" noChangeArrowheads="1"/>
          </p:cNvSpPr>
          <p:nvPr>
            <p:ph type="body" idx="1"/>
          </p:nvPr>
        </p:nvSpPr>
        <p:spPr>
          <a:xfrm>
            <a:off x="914400" y="4416425"/>
            <a:ext cx="5030782" cy="4186238"/>
          </a:xfrm>
          <a:noFill/>
          <a:ln/>
        </p:spPr>
        <p:txBody>
          <a:bodyPr wrap="none" anchor="ctr"/>
          <a:lstStyle/>
          <a:p>
            <a:r>
              <a:rPr lang="en-US" smtClean="0"/>
              <a:t>Be consistent</a:t>
            </a:r>
          </a:p>
          <a:p>
            <a:endParaRPr lang="en-US" smtClean="0"/>
          </a:p>
          <a:p>
            <a:r>
              <a:rPr lang="en-US" smtClean="0"/>
              <a:t>Take liberties with jobs title and description but always TELL THE TRUTH</a:t>
            </a: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36D9CB62-E2E6-4F06-A0E3-8E1BBD4D0E72}" type="slidenum">
              <a:rPr lang="en-GB"/>
              <a:pPr/>
              <a:t>14</a:t>
            </a:fld>
            <a:endParaRPr lang="en-GB"/>
          </a:p>
        </p:txBody>
      </p:sp>
      <p:sp>
        <p:nvSpPr>
          <p:cNvPr id="2867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696913"/>
            <a:ext cx="4648200" cy="348773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4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14400" y="4416425"/>
            <a:ext cx="5030782" cy="418623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r>
              <a:rPr lang="en-US"/>
              <a:t>Be consistent</a:t>
            </a:r>
          </a:p>
          <a:p>
            <a:endParaRPr lang="en-US"/>
          </a:p>
          <a:p>
            <a:r>
              <a:rPr lang="en-US"/>
              <a:t>Take liberties with jobs title and description but always TELL THE TRUTH</a:t>
            </a: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36D9CB62-E2E6-4F06-A0E3-8E1BBD4D0E72}" type="slidenum">
              <a:rPr lang="en-GB"/>
              <a:pPr/>
              <a:t>15</a:t>
            </a:fld>
            <a:endParaRPr lang="en-GB"/>
          </a:p>
        </p:txBody>
      </p:sp>
      <p:sp>
        <p:nvSpPr>
          <p:cNvPr id="2867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696913"/>
            <a:ext cx="4648200" cy="348773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4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14400" y="4416425"/>
            <a:ext cx="5030782" cy="418623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r>
              <a:rPr lang="en-US"/>
              <a:t>Be consistent</a:t>
            </a:r>
          </a:p>
          <a:p>
            <a:endParaRPr lang="en-US"/>
          </a:p>
          <a:p>
            <a:r>
              <a:rPr lang="en-US"/>
              <a:t>Take liberties with jobs title and description but always TELL THE TRUTH</a:t>
            </a: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36D9CB62-E2E6-4F06-A0E3-8E1BBD4D0E72}" type="slidenum">
              <a:rPr lang="en-GB"/>
              <a:pPr/>
              <a:t>16</a:t>
            </a:fld>
            <a:endParaRPr lang="en-GB"/>
          </a:p>
        </p:txBody>
      </p:sp>
      <p:sp>
        <p:nvSpPr>
          <p:cNvPr id="2867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696913"/>
            <a:ext cx="4648200" cy="348773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4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14400" y="4416425"/>
            <a:ext cx="5030782" cy="418623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r>
              <a:rPr lang="en-US" dirty="0"/>
              <a:t>Be consistent</a:t>
            </a:r>
          </a:p>
          <a:p>
            <a:endParaRPr lang="en-US" dirty="0"/>
          </a:p>
          <a:p>
            <a:r>
              <a:rPr lang="en-US" dirty="0"/>
              <a:t>Take liberties with jobs title and description but always TELL THE TRUTH</a:t>
            </a: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550BC78B-83A5-4791-B047-E464CA7F44DD}" type="slidenum">
              <a:rPr lang="en-GB" smtClean="0"/>
              <a:pPr/>
              <a:t>18</a:t>
            </a:fld>
            <a:endParaRPr lang="en-GB" smtClean="0"/>
          </a:p>
        </p:txBody>
      </p:sp>
      <p:sp>
        <p:nvSpPr>
          <p:cNvPr id="38915" name="Text Box 1"/>
          <p:cNvSpPr txBox="1">
            <a:spLocks noChangeArrowheads="1"/>
          </p:cNvSpPr>
          <p:nvPr/>
        </p:nvSpPr>
        <p:spPr bwMode="auto">
          <a:xfrm>
            <a:off x="1156448" y="696913"/>
            <a:ext cx="4546688" cy="34861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8916" name="Text Box 2"/>
          <p:cNvSpPr>
            <a:spLocks noGrp="1" noChangeArrowheads="1"/>
          </p:cNvSpPr>
          <p:nvPr>
            <p:ph type="body"/>
          </p:nvPr>
        </p:nvSpPr>
        <p:spPr>
          <a:xfrm>
            <a:off x="914400" y="4416425"/>
            <a:ext cx="5030782" cy="4184650"/>
          </a:xfrm>
          <a:noFill/>
          <a:ln/>
        </p:spPr>
        <p:txBody>
          <a:bodyPr/>
          <a:lstStyle/>
          <a:p>
            <a:pPr eaLnBrk="1" hangingPunct="1">
              <a:spcBef>
                <a:spcPts val="413"/>
              </a:spcBef>
              <a:buFont typeface="Times New Roman" pitchFamily="18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100" dirty="0" smtClean="0">
                <a:cs typeface="Times New Roman" pitchFamily="18" charset="0"/>
              </a:rPr>
              <a:t>Review</a:t>
            </a:r>
            <a:r>
              <a:rPr lang="en-GB" sz="1100" dirty="0" smtClean="0">
                <a:cs typeface="Lucida Sans Unicode" pitchFamily="34" charset="0"/>
              </a:rPr>
              <a:t> postal, </a:t>
            </a:r>
            <a:r>
              <a:rPr lang="en-GB" sz="1100" dirty="0" err="1" smtClean="0">
                <a:cs typeface="Lucida Sans Unicode" pitchFamily="34" charset="0"/>
              </a:rPr>
              <a:t>scannable</a:t>
            </a:r>
            <a:r>
              <a:rPr lang="en-GB" sz="1100" dirty="0" smtClean="0">
                <a:cs typeface="Lucida Sans Unicode" pitchFamily="34" charset="0"/>
              </a:rPr>
              <a:t>, attachments, internet, email concerns – </a:t>
            </a:r>
          </a:p>
          <a:p>
            <a:pPr eaLnBrk="1" hangingPunct="1">
              <a:spcBef>
                <a:spcPts val="413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100" dirty="0" smtClean="0">
                <a:cs typeface="Lucida Sans Unicode" pitchFamily="34" charset="0"/>
              </a:rPr>
              <a:t>   refer to pp. 8-9 in résumé book</a:t>
            </a:r>
          </a:p>
          <a:p>
            <a:pPr eaLnBrk="1" hangingPunct="1">
              <a:spcBef>
                <a:spcPts val="413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100" dirty="0" smtClean="0">
                <a:cs typeface="Lucida Sans Unicode" pitchFamily="34" charset="0"/>
              </a:rPr>
              <a:t>  (don’t rely on attachments, wise to send information in body of e-mail text)</a:t>
            </a:r>
          </a:p>
          <a:p>
            <a:pPr eaLnBrk="1" hangingPunct="1">
              <a:spcBef>
                <a:spcPts val="413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100" dirty="0" smtClean="0">
              <a:cs typeface="Lucida Sans Unicode" pitchFamily="34" charset="0"/>
            </a:endParaRPr>
          </a:p>
          <a:p>
            <a:pPr eaLnBrk="1" hangingPunct="1">
              <a:spcBef>
                <a:spcPts val="413"/>
              </a:spcBef>
              <a:buFont typeface="Times New Roman" pitchFamily="18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100" dirty="0" smtClean="0">
                <a:cs typeface="Times New Roman" pitchFamily="18" charset="0"/>
              </a:rPr>
              <a:t>Format:</a:t>
            </a:r>
          </a:p>
          <a:p>
            <a:pPr marL="457200" lvl="1" indent="0" eaLnBrk="1" hangingPunct="1">
              <a:spcBef>
                <a:spcPts val="413"/>
              </a:spcBef>
              <a:buFont typeface="Times New Roman" pitchFamily="18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100" dirty="0" smtClean="0">
                <a:cs typeface="Times New Roman" pitchFamily="18" charset="0"/>
              </a:rPr>
              <a:t>one page usually works well for recent graduates</a:t>
            </a:r>
          </a:p>
          <a:p>
            <a:pPr marL="457200" lvl="1" indent="0" eaLnBrk="1" hangingPunct="1">
              <a:spcBef>
                <a:spcPts val="413"/>
              </a:spcBef>
              <a:buFont typeface="Times New Roman" pitchFamily="18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100" dirty="0" smtClean="0">
                <a:cs typeface="Times New Roman" pitchFamily="18" charset="0"/>
              </a:rPr>
              <a:t>At least one inch margins, font size… 11/12?</a:t>
            </a:r>
          </a:p>
          <a:p>
            <a:pPr marL="457200" lvl="1" indent="0" eaLnBrk="1" hangingPunct="1">
              <a:spcBef>
                <a:spcPts val="413"/>
              </a:spcBef>
              <a:buFont typeface="Times New Roman" pitchFamily="18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100" dirty="0" smtClean="0">
                <a:cs typeface="Times New Roman" pitchFamily="18" charset="0"/>
              </a:rPr>
              <a:t>paper type – 20 lb., </a:t>
            </a:r>
            <a:r>
              <a:rPr lang="en-GB" sz="1100" dirty="0" err="1" smtClean="0">
                <a:cs typeface="Times New Roman" pitchFamily="18" charset="0"/>
              </a:rPr>
              <a:t>colors</a:t>
            </a:r>
            <a:endParaRPr lang="en-GB" sz="1100" dirty="0" smtClean="0">
              <a:cs typeface="Times New Roman" pitchFamily="18" charset="0"/>
            </a:endParaRPr>
          </a:p>
          <a:p>
            <a:pPr marL="457200" lvl="1" indent="0" eaLnBrk="1" hangingPunct="1">
              <a:spcBef>
                <a:spcPts val="413"/>
              </a:spcBef>
              <a:buFont typeface="Times New Roman" pitchFamily="18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100" dirty="0" smtClean="0">
                <a:cs typeface="Times New Roman" pitchFamily="18" charset="0"/>
              </a:rPr>
              <a:t>templates ? (individuality issues)</a:t>
            </a:r>
          </a:p>
          <a:p>
            <a:pPr marL="457200" lvl="1" indent="0" eaLnBrk="1" hangingPunct="1">
              <a:spcBef>
                <a:spcPts val="413"/>
              </a:spcBef>
              <a:buFont typeface="Times New Roman" pitchFamily="18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100" dirty="0" smtClean="0">
                <a:cs typeface="Times New Roman" pitchFamily="18" charset="0"/>
              </a:rPr>
              <a:t>Notes about taking risks with format – understand your choices to be prepared to defend them </a:t>
            </a:r>
          </a:p>
          <a:p>
            <a:pPr marL="457200" lvl="1" indent="0" eaLnBrk="1" hangingPunct="1">
              <a:spcBef>
                <a:spcPts val="413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100" dirty="0" smtClean="0">
              <a:cs typeface="Times New Roman" pitchFamily="18" charset="0"/>
            </a:endParaRPr>
          </a:p>
          <a:p>
            <a:pPr marL="914400" lvl="2" indent="0" eaLnBrk="1" hangingPunct="1">
              <a:spcBef>
                <a:spcPts val="413"/>
              </a:spcBef>
              <a:buFont typeface="Times New Roman" pitchFamily="18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100" b="1" dirty="0" smtClean="0">
                <a:cs typeface="Lucida Sans Unicode" pitchFamily="34" charset="0"/>
              </a:rPr>
              <a:t>Proofread!</a:t>
            </a:r>
            <a:r>
              <a:rPr lang="en-GB" sz="1100" dirty="0" smtClean="0">
                <a:cs typeface="Lucida Sans Unicode" pitchFamily="34" charset="0"/>
              </a:rPr>
              <a:t>  And Proofread again – you don’t want any errors!</a:t>
            </a:r>
          </a:p>
          <a:p>
            <a:pPr marL="914400" lvl="2" indent="0" eaLnBrk="1" hangingPunct="1">
              <a:spcBef>
                <a:spcPts val="413"/>
              </a:spcBef>
              <a:buFont typeface="Times New Roman" pitchFamily="18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100" dirty="0" smtClean="0">
                <a:cs typeface="Lucida Sans Unicode" pitchFamily="34" charset="0"/>
              </a:rPr>
              <a:t>Have someone else read your résumé and the job </a:t>
            </a:r>
          </a:p>
          <a:p>
            <a:pPr marL="914400" lvl="2" indent="0" eaLnBrk="1" hangingPunct="1">
              <a:spcBef>
                <a:spcPts val="413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100" dirty="0" smtClean="0">
                <a:cs typeface="Lucida Sans Unicode" pitchFamily="34" charset="0"/>
              </a:rPr>
              <a:t>   announcement, put it down and come back to it, </a:t>
            </a:r>
          </a:p>
          <a:p>
            <a:pPr marL="914400" lvl="2" indent="0" eaLnBrk="1" hangingPunct="1">
              <a:spcBef>
                <a:spcPts val="413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100" dirty="0" smtClean="0">
                <a:cs typeface="Lucida Sans Unicode" pitchFamily="34" charset="0"/>
              </a:rPr>
              <a:t>	 make changes based on feedback</a:t>
            </a:r>
          </a:p>
          <a:p>
            <a:pPr marL="457200" lvl="1" indent="0" eaLnBrk="1" hangingPunct="1">
              <a:spcBef>
                <a:spcPts val="413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100" dirty="0" smtClean="0">
              <a:cs typeface="Times New Roman" pitchFamily="18" charset="0"/>
            </a:endParaRPr>
          </a:p>
          <a:p>
            <a:pPr eaLnBrk="1" hangingPunct="1">
              <a:spcBef>
                <a:spcPts val="413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100" dirty="0" smtClean="0">
              <a:cs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1215B1EF-3A2D-474A-A854-C7B3A95EB38A}" type="slidenum">
              <a:rPr lang="en-GB" smtClean="0"/>
              <a:pPr/>
              <a:t>20</a:t>
            </a:fld>
            <a:endParaRPr lang="en-GB" smtClean="0"/>
          </a:p>
        </p:txBody>
      </p:sp>
      <p:sp>
        <p:nvSpPr>
          <p:cNvPr id="3789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696913"/>
            <a:ext cx="4648200" cy="3487737"/>
          </a:xfrm>
          <a:ln/>
        </p:spPr>
      </p:sp>
      <p:sp>
        <p:nvSpPr>
          <p:cNvPr id="37892" name="Text Box 2"/>
          <p:cNvSpPr>
            <a:spLocks noGrp="1" noChangeArrowheads="1"/>
          </p:cNvSpPr>
          <p:nvPr>
            <p:ph type="body" idx="1"/>
          </p:nvPr>
        </p:nvSpPr>
        <p:spPr>
          <a:xfrm>
            <a:off x="914400" y="4416425"/>
            <a:ext cx="5030782" cy="4186238"/>
          </a:xfrm>
          <a:noFill/>
          <a:ln/>
        </p:spPr>
        <p:txBody>
          <a:bodyPr wrap="none" anchor="ctr"/>
          <a:lstStyle/>
          <a:p>
            <a:r>
              <a:rPr lang="en-US" smtClean="0"/>
              <a:t>Is this working for you?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ts val="413"/>
              </a:spcBef>
              <a:buFont typeface="Times New Roman" pitchFamily="18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100" smtClean="0">
                <a:cs typeface="Times New Roman" pitchFamily="18" charset="0"/>
              </a:rPr>
              <a:t>Remind students before starting workshop:</a:t>
            </a:r>
          </a:p>
          <a:p>
            <a:pPr marL="914400" lvl="2" indent="0" eaLnBrk="1" hangingPunct="1">
              <a:spcBef>
                <a:spcPts val="413"/>
              </a:spcBef>
              <a:buFont typeface="Times New Roman" pitchFamily="18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100" smtClean="0">
                <a:cs typeface="Times New Roman" pitchFamily="18" charset="0"/>
              </a:rPr>
              <a:t>There is no right or wrong résumé.  </a:t>
            </a:r>
          </a:p>
          <a:p>
            <a:pPr marL="914400" lvl="2" indent="0" eaLnBrk="1" hangingPunct="1">
              <a:spcBef>
                <a:spcPts val="413"/>
              </a:spcBef>
              <a:buFont typeface="Times New Roman" pitchFamily="18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100" smtClean="0">
                <a:cs typeface="Times New Roman" pitchFamily="18" charset="0"/>
              </a:rPr>
              <a:t>The following are guidelines, not rules.      </a:t>
            </a:r>
          </a:p>
          <a:p>
            <a:pPr eaLnBrk="1" hangingPunct="1">
              <a:spcBef>
                <a:spcPts val="413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100" smtClean="0">
              <a:cs typeface="Times New Roman" pitchFamily="18" charset="0"/>
            </a:endParaRPr>
          </a:p>
          <a:p>
            <a:pPr eaLnBrk="1" hangingPunct="1">
              <a:spcBef>
                <a:spcPts val="413"/>
              </a:spcBef>
              <a:buFont typeface="Times New Roman" pitchFamily="18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100" smtClean="0">
                <a:cs typeface="Times New Roman" pitchFamily="18" charset="0"/>
              </a:rPr>
              <a:t>The employer should to be able to see how your qualifications match with </a:t>
            </a:r>
          </a:p>
          <a:p>
            <a:pPr eaLnBrk="1" hangingPunct="1">
              <a:spcBef>
                <a:spcPts val="413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100" smtClean="0">
                <a:cs typeface="Times New Roman" pitchFamily="18" charset="0"/>
              </a:rPr>
              <a:t>    the position. Put yourself in their frame of reference.  They need to know </a:t>
            </a:r>
            <a:r>
              <a:rPr lang="en-GB" sz="1100" b="1" smtClean="0">
                <a:cs typeface="Times New Roman" pitchFamily="18" charset="0"/>
              </a:rPr>
              <a:t>why</a:t>
            </a:r>
            <a:r>
              <a:rPr lang="en-GB" sz="1100" smtClean="0">
                <a:cs typeface="Times New Roman" pitchFamily="18" charset="0"/>
              </a:rPr>
              <a:t> they</a:t>
            </a:r>
          </a:p>
          <a:p>
            <a:pPr eaLnBrk="1" hangingPunct="1">
              <a:spcBef>
                <a:spcPts val="413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100" smtClean="0">
                <a:cs typeface="Times New Roman" pitchFamily="18" charset="0"/>
              </a:rPr>
              <a:t>    are reading this résumé.</a:t>
            </a:r>
          </a:p>
          <a:p>
            <a:pPr eaLnBrk="1" hangingPunct="1">
              <a:spcBef>
                <a:spcPts val="413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100" smtClean="0">
              <a:cs typeface="Times New Roman" pitchFamily="18" charset="0"/>
            </a:endParaRPr>
          </a:p>
          <a:p>
            <a:pPr eaLnBrk="1" hangingPunct="1">
              <a:spcBef>
                <a:spcPts val="413"/>
              </a:spcBef>
              <a:buFont typeface="Times New Roman" pitchFamily="18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100" smtClean="0">
                <a:cs typeface="Times New Roman" pitchFamily="18" charset="0"/>
              </a:rPr>
              <a:t>Remind students to continue to update their résumé as they gain more experience. </a:t>
            </a:r>
          </a:p>
          <a:p>
            <a:pPr eaLnBrk="1" hangingPunct="1">
              <a:spcBef>
                <a:spcPts val="413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100" smtClean="0">
                <a:cs typeface="Times New Roman" pitchFamily="18" charset="0"/>
              </a:rPr>
              <a:t>   Writing a résumé is a life skill to master, not a one-time event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mtClean="0"/>
          </a:p>
        </p:txBody>
      </p:sp>
      <p:sp>
        <p:nvSpPr>
          <p:cNvPr id="29700" name="Slide Number Placeholder 3"/>
          <p:cNvSpPr>
            <a:spLocks noGrp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7F0D191A-6536-43F8-A09D-1B580FF6528E}" type="slidenum">
              <a:rPr lang="en-GB" smtClean="0"/>
              <a:pPr/>
              <a:t>2</a:t>
            </a:fld>
            <a:endParaRPr lang="en-GB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1176E168-366E-4271-AB37-616645D71A1E}" type="slidenum">
              <a:rPr lang="en-GB" smtClean="0"/>
              <a:pPr>
                <a:defRPr/>
              </a:pPr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217415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ts val="413"/>
              </a:spcBef>
              <a:buFont typeface="Times New Roman" pitchFamily="18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mtClean="0">
                <a:cs typeface="Lucida Sans Unicode" pitchFamily="34" charset="0"/>
              </a:rPr>
              <a:t>Story about lying and getting busted</a:t>
            </a:r>
          </a:p>
          <a:p>
            <a:pPr eaLnBrk="1" hangingPunct="1">
              <a:spcBef>
                <a:spcPts val="413"/>
              </a:spcBef>
              <a:buFont typeface="Times New Roman" pitchFamily="18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mtClean="0">
              <a:cs typeface="Lucida Sans Unicode" pitchFamily="34" charset="0"/>
            </a:endParaRPr>
          </a:p>
          <a:p>
            <a:pPr eaLnBrk="1" hangingPunct="1">
              <a:spcBef>
                <a:spcPts val="413"/>
              </a:spcBef>
              <a:buFont typeface="Times New Roman" pitchFamily="18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mtClean="0">
                <a:cs typeface="Lucida Sans Unicode" pitchFamily="34" charset="0"/>
              </a:rPr>
              <a:t>What you have to offer is in terms of skills – not a listing of past jobs</a:t>
            </a:r>
          </a:p>
          <a:p>
            <a:pPr eaLnBrk="1" hangingPunct="1">
              <a:spcBef>
                <a:spcPts val="413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mtClean="0">
              <a:cs typeface="Lucida Sans Unicode" pitchFamily="34" charset="0"/>
            </a:endParaRPr>
          </a:p>
          <a:p>
            <a:pPr eaLnBrk="1" hangingPunct="1">
              <a:spcBef>
                <a:spcPts val="413"/>
              </a:spcBef>
              <a:buFont typeface="Times New Roman" pitchFamily="18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mtClean="0">
                <a:cs typeface="Lucida Sans Unicode" pitchFamily="34" charset="0"/>
              </a:rPr>
              <a:t>Highlight minimum requirements listed for job. </a:t>
            </a:r>
          </a:p>
          <a:p>
            <a:pPr eaLnBrk="1" hangingPunct="1">
              <a:spcBef>
                <a:spcPts val="413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mtClean="0">
              <a:cs typeface="Lucida Sans Unicode" pitchFamily="34" charset="0"/>
            </a:endParaRPr>
          </a:p>
          <a:p>
            <a:pPr eaLnBrk="1" hangingPunct="1">
              <a:spcBef>
                <a:spcPts val="413"/>
              </a:spcBef>
              <a:buFont typeface="Times New Roman" pitchFamily="18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mtClean="0">
                <a:cs typeface="Lucida Sans Unicode" pitchFamily="34" charset="0"/>
              </a:rPr>
              <a:t>Focus résumé on target skills being looked for in recruitment / vacancy announcement.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mtClean="0"/>
          </a:p>
        </p:txBody>
      </p:sp>
      <p:sp>
        <p:nvSpPr>
          <p:cNvPr id="30724" name="Slide Number Placeholder 3"/>
          <p:cNvSpPr>
            <a:spLocks noGrp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F39DB89B-39B7-4C23-9F55-873006C88151}" type="slidenum">
              <a:rPr lang="en-GB" smtClean="0"/>
              <a:pPr/>
              <a:t>4</a:t>
            </a:fld>
            <a:endParaRPr lang="en-GB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ts val="413"/>
              </a:spcBef>
              <a:buFont typeface="Times New Roman" pitchFamily="18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smtClean="0">
                <a:cs typeface="Lucida Sans Unicode" pitchFamily="34" charset="0"/>
              </a:rPr>
              <a:t>Make it clear to the employer why you want to work there (goals!) particularly if your past </a:t>
            </a:r>
          </a:p>
          <a:p>
            <a:pPr eaLnBrk="1" hangingPunct="1">
              <a:spcBef>
                <a:spcPts val="413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smtClean="0">
                <a:cs typeface="Lucida Sans Unicode" pitchFamily="34" charset="0"/>
              </a:rPr>
              <a:t>   experience doesn’t lead directly to their position by understanding organization’s </a:t>
            </a:r>
          </a:p>
          <a:p>
            <a:pPr eaLnBrk="1" hangingPunct="1">
              <a:spcBef>
                <a:spcPts val="413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smtClean="0">
                <a:cs typeface="Lucida Sans Unicode" pitchFamily="34" charset="0"/>
              </a:rPr>
              <a:t>   culture / mission / values and communicating how you can contribute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dirty="0" smtClean="0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90FC1914-59CA-49DB-894B-28122300DAF4}" type="slidenum">
              <a:rPr lang="en-GB" smtClean="0"/>
              <a:pPr/>
              <a:t>5</a:t>
            </a:fld>
            <a:endParaRPr lang="en-GB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1176E168-366E-4271-AB37-616645D71A1E}" type="slidenum">
              <a:rPr lang="en-GB" smtClean="0"/>
              <a:pPr>
                <a:defRPr/>
              </a:pPr>
              <a:t>8</a:t>
            </a:fld>
            <a:endParaRPr lang="en-GB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3EE11071-D766-4707-BE55-723AF53C4AE5}" type="slidenum">
              <a:rPr lang="en-GB"/>
              <a:pPr/>
              <a:t>9</a:t>
            </a:fld>
            <a:endParaRPr lang="en-GB"/>
          </a:p>
        </p:txBody>
      </p:sp>
      <p:sp>
        <p:nvSpPr>
          <p:cNvPr id="25601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696913"/>
            <a:ext cx="4648200" cy="348773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2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14400" y="4416425"/>
            <a:ext cx="5030782" cy="409575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2A416FB4-AD18-43FA-94C0-09D983A0E11A}" type="slidenum">
              <a:rPr lang="en-GB" smtClean="0"/>
              <a:pPr/>
              <a:t>10</a:t>
            </a:fld>
            <a:endParaRPr lang="en-GB" smtClean="0"/>
          </a:p>
        </p:txBody>
      </p:sp>
      <p:sp>
        <p:nvSpPr>
          <p:cNvPr id="32771" name="Text Box 1"/>
          <p:cNvSpPr txBox="1">
            <a:spLocks noChangeArrowheads="1"/>
          </p:cNvSpPr>
          <p:nvPr/>
        </p:nvSpPr>
        <p:spPr bwMode="auto">
          <a:xfrm>
            <a:off x="1156448" y="696913"/>
            <a:ext cx="4546688" cy="34861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2772" name="Text Box 2"/>
          <p:cNvSpPr>
            <a:spLocks noGrp="1" noChangeArrowheads="1"/>
          </p:cNvSpPr>
          <p:nvPr>
            <p:ph type="body"/>
          </p:nvPr>
        </p:nvSpPr>
        <p:spPr>
          <a:xfrm>
            <a:off x="914400" y="4416425"/>
            <a:ext cx="5030782" cy="4184650"/>
          </a:xfrm>
          <a:noFill/>
          <a:ln/>
        </p:spPr>
        <p:txBody>
          <a:bodyPr/>
          <a:lstStyle/>
          <a:p>
            <a:pPr eaLnBrk="1" hangingPunct="1">
              <a:spcBef>
                <a:spcPts val="4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mtClean="0">
                <a:cs typeface="Lucida Sans Unicode" pitchFamily="34" charset="0"/>
              </a:rPr>
              <a:t>Resume IS a skills section</a:t>
            </a:r>
          </a:p>
          <a:p>
            <a:pPr eaLnBrk="1" hangingPunct="1">
              <a:spcBef>
                <a:spcPts val="4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mtClean="0">
                <a:cs typeface="Lucida Sans Unicode" pitchFamily="34" charset="0"/>
              </a:rPr>
              <a:t>Make as consistent as possible with Experience</a:t>
            </a:r>
          </a:p>
          <a:p>
            <a:pPr eaLnBrk="1" hangingPunct="1">
              <a:spcBef>
                <a:spcPts val="4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mtClean="0">
                <a:cs typeface="Lucida Sans Unicode" pitchFamily="34" charset="0"/>
              </a:rPr>
              <a:t>Be careful here for redundancy or irrelevance.</a:t>
            </a: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EF11D173-7223-4729-B5E9-C409CA625E06}" type="slidenum">
              <a:rPr lang="en-GB" smtClean="0"/>
              <a:pPr/>
              <a:t>11</a:t>
            </a:fld>
            <a:endParaRPr lang="en-GB" smtClean="0"/>
          </a:p>
        </p:txBody>
      </p:sp>
      <p:sp>
        <p:nvSpPr>
          <p:cNvPr id="33795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696913"/>
            <a:ext cx="4648200" cy="3487737"/>
          </a:xfrm>
          <a:ln/>
        </p:spPr>
      </p:sp>
      <p:sp>
        <p:nvSpPr>
          <p:cNvPr id="33796" name="Text Box 2"/>
          <p:cNvSpPr>
            <a:spLocks noGrp="1" noChangeArrowheads="1"/>
          </p:cNvSpPr>
          <p:nvPr>
            <p:ph type="body" idx="1"/>
          </p:nvPr>
        </p:nvSpPr>
        <p:spPr>
          <a:xfrm>
            <a:off x="914400" y="4416425"/>
            <a:ext cx="5030782" cy="4095750"/>
          </a:xfrm>
          <a:noFill/>
          <a:ln/>
        </p:spPr>
        <p:txBody>
          <a:bodyPr wrap="none" anchor="ctr"/>
          <a:lstStyle/>
          <a:p>
            <a:r>
              <a:rPr lang="en-US" smtClean="0"/>
              <a:t>Don’t short change yourself</a:t>
            </a:r>
          </a:p>
          <a:p>
            <a:endParaRPr lang="en-US" smtClean="0"/>
          </a:p>
          <a:p>
            <a:r>
              <a:rPr lang="en-US" smtClean="0"/>
              <a:t>90% of student resumes skimp on the emphasis of education.  </a:t>
            </a:r>
          </a:p>
          <a:p>
            <a:endParaRPr lang="en-US" smtClean="0"/>
          </a:p>
          <a:p>
            <a:r>
              <a:rPr lang="en-US" smtClean="0"/>
              <a:t>Many local employers WANT to hire SBCC students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1FFB81-2861-44EF-A8FE-1A8367F27BC3}" type="datetimeFigureOut">
              <a:rPr lang="en-US"/>
              <a:pPr>
                <a:defRPr/>
              </a:pPr>
              <a:t>4/8/2014</a:t>
            </a:fld>
            <a:endParaRPr lang="en-US"/>
          </a:p>
        </p:txBody>
      </p:sp>
      <p:sp>
        <p:nvSpPr>
          <p:cNvPr id="5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858356-B6F2-4EE5-911C-09762681F3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1540B4-2C6C-4E8D-9FD2-410BAAD3FD48}" type="datetimeFigureOut">
              <a:rPr lang="en-US"/>
              <a:pPr>
                <a:defRPr/>
              </a:pPr>
              <a:t>4/8/2014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569BF1-41A2-4791-A567-5788387C664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DD19C2-BEA4-4CB3-9462-1CB163F85D32}" type="datetimeFigureOut">
              <a:rPr lang="en-US"/>
              <a:pPr>
                <a:defRPr/>
              </a:pPr>
              <a:t>4/8/2014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1DA625-185D-4674-B7CD-8F36FD6F2D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DC8832-6C33-473E-94C1-6C007056BDA5}" type="datetimeFigureOut">
              <a:rPr lang="en-US"/>
              <a:pPr>
                <a:defRPr/>
              </a:pPr>
              <a:t>4/8/2014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5D0336-C5C0-4CF5-B6C3-F4546A0A595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7E1F62-D7E1-4135-A736-75E35C57D18D}" type="datetimeFigureOut">
              <a:rPr lang="en-US"/>
              <a:pPr>
                <a:defRPr/>
              </a:pPr>
              <a:t>4/8/2014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DC8D70-EB45-4A53-A2B6-BB70D6E8E5F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260CF7-CBD1-4795-8EC6-766DF89A8B5F}" type="datetimeFigureOut">
              <a:rPr lang="en-US"/>
              <a:pPr>
                <a:defRPr/>
              </a:pPr>
              <a:t>4/8/2014</a:t>
            </a:fld>
            <a:endParaRPr lang="en-US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B106DE-B04B-41C2-9E3B-6FC78ABFA4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A25829-F1BF-4137-B71C-1F2A3A331DFF}" type="datetimeFigureOut">
              <a:rPr lang="en-US"/>
              <a:pPr>
                <a:defRPr/>
              </a:pPr>
              <a:t>4/8/2014</a:t>
            </a:fld>
            <a:endParaRPr lang="en-US"/>
          </a:p>
        </p:txBody>
      </p:sp>
      <p:sp>
        <p:nvSpPr>
          <p:cNvPr id="8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14B26F-426E-4821-A411-B23B244DCD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F96182-33D7-468E-9128-F185147F2B82}" type="datetimeFigureOut">
              <a:rPr lang="en-US"/>
              <a:pPr>
                <a:defRPr/>
              </a:pPr>
              <a:t>4/8/2014</a:t>
            </a:fld>
            <a:endParaRPr lang="en-US"/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A5806B-6C0F-4E8A-A3BC-47F962C8CB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9151FE-077A-4C78-8877-7EAE92AADD6C}" type="datetimeFigureOut">
              <a:rPr lang="en-US"/>
              <a:pPr>
                <a:defRPr/>
              </a:pPr>
              <a:t>4/8/2014</a:t>
            </a:fld>
            <a:endParaRPr lang="en-US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3D5102-39C7-4FF8-B09F-5FD4D181164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2F3D5F-33EA-4953-A13D-F8E29F9DDCC8}" type="datetimeFigureOut">
              <a:rPr lang="en-US"/>
              <a:pPr>
                <a:defRPr/>
              </a:pPr>
              <a:t>4/8/2014</a:t>
            </a:fld>
            <a:endParaRPr lang="en-US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4DBB2E-C8C8-46C5-9345-2329ED9E52B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nip and Round Single Corner Rectangle 4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6" name="Right Triangle 5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l"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l"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17F329-FC5C-46CC-8D38-63FAC9097150}" type="datetimeFigureOut">
              <a:rPr lang="en-US"/>
              <a:pPr>
                <a:defRPr/>
              </a:pPr>
              <a:t>4/8/2014</a:t>
            </a:fld>
            <a:endParaRPr lang="en-US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66C9CF-8DC2-444C-876A-D7C5E7B355B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l"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l"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28" name="Title Placeholder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9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 smtClean="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E87AF406-51E1-4BCE-BB43-9821B4342C32}" type="datetimeFigureOut">
              <a:rPr lang="en-US"/>
              <a:pPr>
                <a:defRPr/>
              </a:pPr>
              <a:t>4/8/2014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 smtClean="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6F527B83-23C8-449F-94ED-FE7E608B5A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1033" name="Group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</p:spTree>
  </p:cSld>
  <p:clrMap bg1="dk1" tx1="lt1" bg2="dk2" tx2="lt2" accent1="accent1" accent2="accent2" accent3="accent3" accent4="accent4" accent5="accent5" accent6="accent6" hlink="hlink" folHlink="folHlink"/>
  <p:sldLayoutIdLst>
    <p:sldLayoutId id="2147483937" r:id="rId1"/>
    <p:sldLayoutId id="2147483929" r:id="rId2"/>
    <p:sldLayoutId id="2147483938" r:id="rId3"/>
    <p:sldLayoutId id="2147483930" r:id="rId4"/>
    <p:sldLayoutId id="2147483931" r:id="rId5"/>
    <p:sldLayoutId id="2147483932" r:id="rId6"/>
    <p:sldLayoutId id="2147483933" r:id="rId7"/>
    <p:sldLayoutId id="2147483934" r:id="rId8"/>
    <p:sldLayoutId id="2147483939" r:id="rId9"/>
    <p:sldLayoutId id="2147483935" r:id="rId10"/>
    <p:sldLayoutId id="2147483936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fontAlgn="base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fontAlgn="base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fontAlgn="base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fontAlgn="base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agency.governmentjobs.com/sbcounty/default.cfm?action=specbulletin&amp;ClassSpecID=57746&amp;headerfooter=0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healthcaresource.com/cottage/index.cfm?fuseaction=search.categoryList&amp;template=dsp_job_categories.cfm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5"/>
          <p:cNvSpPr>
            <a:spLocks noGrp="1" noChangeArrowheads="1"/>
          </p:cNvSpPr>
          <p:nvPr>
            <p:ph type="ctrTitle" idx="4294967295"/>
          </p:nvPr>
        </p:nvSpPr>
        <p:spPr>
          <a:xfrm>
            <a:off x="685800" y="2667000"/>
            <a:ext cx="7620000" cy="2209800"/>
          </a:xfrm>
        </p:spPr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dirty="0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> </a:t>
            </a:r>
            <a:r>
              <a:rPr lang="en-US" sz="56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Writing Your Résumé</a:t>
            </a:r>
            <a:r>
              <a:rPr lang="en-US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33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pperplate Gothic Light" pitchFamily="34" charset="0"/>
              </a:rPr>
              <a:t>Career Center</a:t>
            </a:r>
            <a:br>
              <a:rPr lang="en-US" sz="33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pperplate Gothic Light" pitchFamily="34" charset="0"/>
              </a:rPr>
            </a:br>
            <a:r>
              <a:rPr lang="en-US" sz="33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pperplate Gothic Light" pitchFamily="34" charset="0"/>
              </a:rPr>
              <a:t>Workshop- Nursing</a:t>
            </a:r>
            <a:endParaRPr lang="en-US" sz="3300" dirty="0" smtClean="0">
              <a:solidFill>
                <a:schemeClr val="tx1"/>
              </a:solidFill>
            </a:endParaRPr>
          </a:p>
        </p:txBody>
      </p:sp>
      <p:pic>
        <p:nvPicPr>
          <p:cNvPr id="5123" name="Picture 7" descr="sbcc_lg_onwhit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248400" y="914400"/>
            <a:ext cx="1981200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609600"/>
            <a:ext cx="8229600" cy="1144587"/>
          </a:xfrm>
        </p:spPr>
        <p:txBody>
          <a:bodyPr lIns="90000" tIns="46800" rIns="90000" bIns="46800">
            <a:normAutofit fontScale="90000"/>
          </a:bodyPr>
          <a:lstStyle/>
          <a:p>
            <a:pPr algn="ctr" fontAlgn="auto">
              <a:spcAft>
                <a:spcPts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GB" sz="3000" dirty="0" smtClean="0">
                <a:solidFill>
                  <a:schemeClr val="tx1"/>
                </a:solidFill>
              </a:rPr>
              <a:t>Parts of a Résumé: </a:t>
            </a:r>
            <a:br>
              <a:rPr lang="en-GB" sz="3000" dirty="0" smtClean="0">
                <a:solidFill>
                  <a:schemeClr val="tx1"/>
                </a:solidFill>
              </a:rPr>
            </a:br>
            <a:r>
              <a:rPr lang="en-GB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Summary of Qualifications</a:t>
            </a:r>
          </a:p>
        </p:txBody>
      </p:sp>
      <p:sp>
        <p:nvSpPr>
          <p:cNvPr id="21507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304800" y="1981200"/>
            <a:ext cx="5715000" cy="4495800"/>
          </a:xfrm>
        </p:spPr>
        <p:txBody>
          <a:bodyPr lIns="90000" tIns="46800" rIns="90000" bIns="46800">
            <a:normAutofit lnSpcReduction="10000"/>
          </a:bodyPr>
          <a:lstStyle/>
          <a:p>
            <a:pPr>
              <a:lnSpc>
                <a:spcPct val="110000"/>
              </a:lnSpc>
              <a:spcBef>
                <a:spcPts val="7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400" dirty="0" smtClean="0">
                <a:cs typeface="Times New Roman" charset="0"/>
              </a:rPr>
              <a:t>Highlight your own personal strengths &amp; the job requirements (adept at all aspects of basic patient care, medical charting, compassionate, bilingual, excellent organizational skills...)</a:t>
            </a:r>
          </a:p>
          <a:p>
            <a:pPr>
              <a:lnSpc>
                <a:spcPct val="110000"/>
              </a:lnSpc>
              <a:spcBef>
                <a:spcPts val="7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400" dirty="0" smtClean="0">
                <a:cs typeface="Times New Roman" pitchFamily="18" charset="0"/>
              </a:rPr>
              <a:t>Not too many items (Roughly 4-5)</a:t>
            </a:r>
          </a:p>
          <a:p>
            <a:pPr>
              <a:lnSpc>
                <a:spcPct val="110000"/>
              </a:lnSpc>
              <a:spcBef>
                <a:spcPts val="7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400" dirty="0" smtClean="0">
                <a:cs typeface="Times New Roman" charset="0"/>
              </a:rPr>
              <a:t>Compare with </a:t>
            </a:r>
            <a:r>
              <a:rPr lang="en-GB" sz="2400" dirty="0" smtClean="0">
                <a:cs typeface="Times New Roman" pitchFamily="18" charset="0"/>
                <a:hlinkClick r:id="rId3"/>
              </a:rPr>
              <a:t>job </a:t>
            </a:r>
            <a:r>
              <a:rPr lang="en-GB" sz="2400" dirty="0">
                <a:cs typeface="Times New Roman" pitchFamily="18" charset="0"/>
                <a:hlinkClick r:id="rId3"/>
              </a:rPr>
              <a:t>description </a:t>
            </a:r>
            <a:endParaRPr lang="en-GB" sz="2400" dirty="0" smtClean="0">
              <a:cs typeface="Times New Roman" pitchFamily="18" charset="0"/>
            </a:endParaRPr>
          </a:p>
          <a:p>
            <a:pPr>
              <a:lnSpc>
                <a:spcPct val="110000"/>
              </a:lnSpc>
              <a:spcBef>
                <a:spcPts val="7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400" dirty="0" smtClean="0">
                <a:cs typeface="Times New Roman" charset="0"/>
              </a:rPr>
              <a:t>Relate to the objective (“extra” value that is related to position or shows some growth OK; e.g. supervisorial experience)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1200" y="2362199"/>
            <a:ext cx="2852738" cy="36764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04800" y="457200"/>
            <a:ext cx="8077200" cy="1143000"/>
          </a:xfrm>
        </p:spPr>
        <p:txBody>
          <a:bodyPr tIns="0">
            <a:normAutofit/>
          </a:bodyPr>
          <a:lstStyle/>
          <a:p>
            <a:pPr algn="ctr" fontAlgn="auto">
              <a:spcAft>
                <a:spcPts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GB" sz="3000" dirty="0" smtClean="0">
                <a:solidFill>
                  <a:schemeClr val="tx1"/>
                </a:solidFill>
              </a:rPr>
              <a:t>Parts of a Résumé: </a:t>
            </a:r>
            <a:r>
              <a:rPr lang="en-GB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Education</a:t>
            </a:r>
          </a:p>
        </p:txBody>
      </p:sp>
      <p:sp>
        <p:nvSpPr>
          <p:cNvPr id="14339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990600" y="1905000"/>
            <a:ext cx="3886200" cy="3810000"/>
          </a:xfrm>
        </p:spPr>
        <p:txBody>
          <a:bodyPr lIns="0" tIns="0" rIns="0" bIns="0"/>
          <a:lstStyle/>
          <a:p>
            <a:pPr marL="265113" indent="-265113">
              <a:spcBef>
                <a:spcPts val="250"/>
              </a:spcBef>
              <a:buClr>
                <a:schemeClr val="accent1"/>
              </a:buClr>
              <a:buSzPct val="80000"/>
              <a:buFont typeface="Wingdings 2" pitchFamily="18" charset="2"/>
              <a:buNone/>
            </a:pPr>
            <a:endParaRPr lang="en-US" sz="1800" dirty="0" smtClean="0"/>
          </a:p>
          <a:p>
            <a:pPr marL="265113" indent="-265113"/>
            <a:endParaRPr lang="en-GB" sz="1800" dirty="0" smtClean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6445" y="1828800"/>
            <a:ext cx="3286125" cy="42663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0" y="1752600"/>
            <a:ext cx="4800600" cy="4572000"/>
          </a:xfrm>
          <a:prstGeom prst="rect">
            <a:avLst/>
          </a:prstGeom>
          <a:ln/>
        </p:spPr>
        <p:txBody>
          <a:bodyPr lIns="0" tIns="0" rIns="0" bIns="0"/>
          <a:lstStyle/>
          <a:p>
            <a:pPr marL="273050" marR="0" lvl="0" indent="-2730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95000"/>
              <a:buFont typeface="Wingdings 2" pitchFamily="18" charset="2"/>
              <a:buChar char="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kumimoji="0" lang="en-GB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Don’t underestimate how important your education is</a:t>
            </a:r>
          </a:p>
          <a:p>
            <a:pPr marL="273050" marR="0" lvl="0" indent="-2730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95000"/>
              <a:buFont typeface="Wingdings 2" pitchFamily="18" charset="2"/>
              <a:buChar char="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kumimoji="0" lang="en-GB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Think in terms of skills and experience...  Describe rotations/internships like professional experience</a:t>
            </a:r>
          </a:p>
          <a:p>
            <a:pPr marL="273050" marR="0" lvl="0" indent="-2730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95000"/>
              <a:buFont typeface="Wingdings 2" pitchFamily="18" charset="2"/>
              <a:buChar char="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kumimoji="0" lang="en-GB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Include degree, certifications, license,</a:t>
            </a:r>
            <a:r>
              <a:rPr kumimoji="0" lang="en-GB" sz="26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relevant </a:t>
            </a:r>
            <a:r>
              <a:rPr kumimoji="0" lang="en-GB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coursework</a:t>
            </a:r>
            <a:r>
              <a:rPr lang="en-GB" sz="2600" noProof="0" dirty="0" smtClean="0">
                <a:latin typeface="+mn-lt"/>
                <a:cs typeface="+mn-cs"/>
              </a:rPr>
              <a:t>, </a:t>
            </a:r>
            <a:r>
              <a:rPr kumimoji="0" lang="en-GB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GPA only if exemplary (</a:t>
            </a:r>
            <a:r>
              <a:rPr kumimoji="0" lang="en-GB" sz="2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honors</a:t>
            </a:r>
            <a:r>
              <a:rPr kumimoji="0" lang="en-GB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top student)</a:t>
            </a:r>
          </a:p>
          <a:p>
            <a:pPr marL="273050" marR="0" lvl="0" indent="-2730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95000"/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endParaRPr kumimoji="0" lang="en-GB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457200" y="639763"/>
            <a:ext cx="8229600" cy="960437"/>
          </a:xfrm>
          <a:prstGeom prst="rect">
            <a:avLst/>
          </a:prstGeom>
        </p:spPr>
        <p:txBody>
          <a:bodyPr/>
          <a:lstStyle/>
          <a:p>
            <a:pPr defTabSz="914400" fontAlgn="auto">
              <a:spcAft>
                <a:spcPts val="0"/>
              </a:spcAft>
              <a:defRPr/>
            </a:pPr>
            <a:r>
              <a:rPr lang="en-US" sz="5000" dirty="0"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rPr>
              <a:t>Education Example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457200" y="1600200"/>
            <a:ext cx="8229600" cy="1676400"/>
          </a:xfrm>
          <a:prstGeom prst="rect">
            <a:avLst/>
          </a:prstGeom>
        </p:spPr>
        <p:txBody>
          <a:bodyPr/>
          <a:lstStyle/>
          <a:p>
            <a:pPr marL="265176" indent="-265176" algn="l" defTabSz="914400" fontAlgn="auto"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228600" y="1676400"/>
            <a:ext cx="8688388" cy="2516188"/>
          </a:xfrm>
          <a:prstGeom prst="rect">
            <a:avLst/>
          </a:prstGeom>
          <a:ln/>
        </p:spPr>
        <p:txBody>
          <a:bodyPr lIns="90000" tIns="46800" rIns="90000" bIns="46800"/>
          <a:lstStyle/>
          <a:p>
            <a:pPr marL="273050" marR="0" lvl="0" indent="-273050" algn="l" defTabSz="914400" rtl="0" eaLnBrk="1" fontAlgn="base" latinLnBrk="0" hangingPunct="1">
              <a:lnSpc>
                <a:spcPct val="90000"/>
              </a:lnSpc>
              <a:spcBef>
                <a:spcPts val="700"/>
              </a:spcBef>
              <a:spcAft>
                <a:spcPct val="0"/>
              </a:spcAft>
              <a:buClr>
                <a:srgbClr val="0BD0D9"/>
              </a:buClr>
              <a:buSzPct val="95000"/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endParaRPr kumimoji="0" lang="en-GB" sz="3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3050" marR="0" lvl="0" indent="-273050" algn="l" defTabSz="914400" rtl="0" eaLnBrk="1" fontAlgn="base" latinLnBrk="0" hangingPunct="1">
              <a:lnSpc>
                <a:spcPct val="90000"/>
              </a:lnSpc>
              <a:spcBef>
                <a:spcPts val="700"/>
              </a:spcBef>
              <a:spcAft>
                <a:spcPct val="0"/>
              </a:spcAft>
              <a:buClr>
                <a:srgbClr val="0BD0D9"/>
              </a:buClr>
              <a:buSzPct val="95000"/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endParaRPr kumimoji="0" lang="en-GB" sz="3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33400" y="2084786"/>
            <a:ext cx="7315200" cy="23560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>
              <a:lnSpc>
                <a:spcPct val="90000"/>
              </a:lnSpc>
              <a:spcBef>
                <a:spcPts val="700"/>
              </a:spcBef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b="1" dirty="0" smtClean="0"/>
              <a:t>Licensed Vocational Nursing,</a:t>
            </a:r>
            <a:r>
              <a:rPr lang="en-GB" dirty="0" smtClean="0"/>
              <a:t> Santa Barbara City College, Santa Barbara, CA, June 2014</a:t>
            </a:r>
            <a:br>
              <a:rPr lang="en-GB" dirty="0" smtClean="0"/>
            </a:br>
            <a:endParaRPr lang="en-GB" dirty="0" smtClean="0"/>
          </a:p>
          <a:p>
            <a:pPr algn="l">
              <a:lnSpc>
                <a:spcPct val="90000"/>
              </a:lnSpc>
              <a:spcBef>
                <a:spcPts val="7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dirty="0" err="1" smtClean="0"/>
              <a:t>Honors</a:t>
            </a:r>
            <a:r>
              <a:rPr lang="en-GB" dirty="0" smtClean="0"/>
              <a:t>: 3.6 GPA, Dean’s List (2 terms)</a:t>
            </a:r>
          </a:p>
          <a:p>
            <a:pPr algn="l">
              <a:lnSpc>
                <a:spcPct val="90000"/>
              </a:lnSpc>
              <a:spcBef>
                <a:spcPts val="7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dirty="0" smtClean="0"/>
              <a:t>  Clinical Rotations: ... </a:t>
            </a:r>
          </a:p>
          <a:p>
            <a:pPr algn="l">
              <a:lnSpc>
                <a:spcPct val="90000"/>
              </a:lnSpc>
              <a:spcBef>
                <a:spcPts val="7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dirty="0" smtClean="0"/>
              <a:t>  Special Projects: ....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04800" y="379413"/>
            <a:ext cx="8305800" cy="1144587"/>
          </a:xfrm>
        </p:spPr>
        <p:txBody>
          <a:bodyPr lIns="90000" tIns="46800" rIns="90000" bIns="46800">
            <a:normAutofit/>
          </a:bodyPr>
          <a:lstStyle/>
          <a:p>
            <a:pPr algn="ctr" fontAlgn="auto">
              <a:spcAft>
                <a:spcPts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GB" sz="4400" dirty="0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> </a:t>
            </a:r>
            <a:r>
              <a:rPr lang="en-GB" sz="3000" dirty="0" smtClean="0">
                <a:solidFill>
                  <a:schemeClr val="tx1"/>
                </a:solidFill>
              </a:rPr>
              <a:t>Parts of a Résumé: </a:t>
            </a:r>
            <a:r>
              <a:rPr lang="en-GB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Experience</a:t>
            </a:r>
          </a:p>
        </p:txBody>
      </p:sp>
      <p:sp>
        <p:nvSpPr>
          <p:cNvPr id="18435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533400" y="1905000"/>
            <a:ext cx="4953000" cy="4254500"/>
          </a:xfrm>
        </p:spPr>
        <p:txBody>
          <a:bodyPr lIns="90000" tIns="46800" rIns="90000" bIns="46800">
            <a:normAutofit/>
          </a:bodyPr>
          <a:lstStyle/>
          <a:p>
            <a:pPr marL="274320" indent="-274320" fontAlgn="auto">
              <a:spcBef>
                <a:spcPts val="7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Font typeface="Arial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GB" sz="2400" dirty="0" smtClean="0"/>
              <a:t>BE CONSISTENT</a:t>
            </a:r>
          </a:p>
          <a:p>
            <a:pPr marL="274320" indent="-274320" fontAlgn="auto">
              <a:spcBef>
                <a:spcPts val="7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Font typeface="Arial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GB" sz="2400" dirty="0" smtClean="0"/>
              <a:t>Include: </a:t>
            </a:r>
            <a:r>
              <a:rPr lang="en-GB" sz="2400" i="1" dirty="0" smtClean="0"/>
              <a:t>Title, Organization, </a:t>
            </a:r>
            <a:r>
              <a:rPr lang="en-GB" sz="2400" b="1" i="1" dirty="0" smtClean="0"/>
              <a:t>City</a:t>
            </a:r>
            <a:r>
              <a:rPr lang="en-GB" sz="2400" i="1" dirty="0" smtClean="0"/>
              <a:t>, State, Dates</a:t>
            </a:r>
          </a:p>
          <a:p>
            <a:pPr marL="274320" indent="-274320" fontAlgn="auto">
              <a:spcBef>
                <a:spcPts val="7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Font typeface="Arial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GB" sz="2400" dirty="0" smtClean="0"/>
              <a:t>Include accomplishments rather than duties in bullet form</a:t>
            </a:r>
          </a:p>
          <a:p>
            <a:pPr marL="274320" indent="-274320" fontAlgn="auto">
              <a:spcBef>
                <a:spcPts val="7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Font typeface="Arial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GB" sz="2400" dirty="0" smtClean="0">
                <a:cs typeface="Times New Roman" pitchFamily="18" charset="0"/>
              </a:rPr>
              <a:t>If your job title is not descriptive, consider replacing it with a functional title (Student Worker III = Asst Mgr of  Computer Lab)</a:t>
            </a:r>
          </a:p>
          <a:p>
            <a:pPr marL="0" indent="0" fontAlgn="auto">
              <a:spcBef>
                <a:spcPts val="7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endParaRPr lang="en-GB" sz="2400" dirty="0">
              <a:cs typeface="Times New Roman" pitchFamily="18" charset="0"/>
            </a:endParaRPr>
          </a:p>
          <a:p>
            <a:pPr marL="274320" indent="-274320" fontAlgn="auto">
              <a:spcBef>
                <a:spcPts val="700"/>
              </a:spcBef>
              <a:spcAft>
                <a:spcPts val="0"/>
              </a:spcAft>
              <a:buClr>
                <a:schemeClr val="accent3"/>
              </a:buClr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endParaRPr lang="en-GB" sz="2400" dirty="0" smtClean="0">
              <a:cs typeface="Times New Roman" pitchFamily="18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2600" y="1976372"/>
            <a:ext cx="3127796" cy="4019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"/>
          <p:cNvSpPr>
            <a:spLocks noGrp="1" noChangeArrowheads="1"/>
          </p:cNvSpPr>
          <p:nvPr>
            <p:ph type="title"/>
          </p:nvPr>
        </p:nvSpPr>
        <p:spPr>
          <a:xfrm>
            <a:off x="228600" y="152400"/>
            <a:ext cx="8688388" cy="1220788"/>
          </a:xfrm>
          <a:ln/>
        </p:spPr>
        <p:txBody>
          <a:bodyPr lIns="90000" tIns="46800" rIns="90000" bIns="46800"/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dirty="0"/>
              <a:t> </a:t>
            </a:r>
            <a:r>
              <a:rPr lang="en-GB" sz="4000" b="0" dirty="0" smtClean="0"/>
              <a:t>Chronological</a:t>
            </a:r>
            <a:endParaRPr lang="en-GB" sz="4000" dirty="0"/>
          </a:p>
        </p:txBody>
      </p:sp>
      <p:sp>
        <p:nvSpPr>
          <p:cNvPr id="1126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1676400"/>
            <a:ext cx="8458200" cy="5016500"/>
          </a:xfrm>
          <a:ln/>
        </p:spPr>
        <p:txBody>
          <a:bodyPr lIns="90000" tIns="46800" rIns="90000" bIns="46800"/>
          <a:lstStyle/>
          <a:p>
            <a:pPr>
              <a:lnSpc>
                <a:spcPct val="90000"/>
              </a:lnSpc>
              <a:spcBef>
                <a:spcPts val="700"/>
              </a:spcBef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800" dirty="0" smtClean="0">
                <a:cs typeface="Times New Roman" charset="0"/>
              </a:rPr>
              <a:t>ADVANTAGES</a:t>
            </a:r>
          </a:p>
          <a:p>
            <a:pPr>
              <a:lnSpc>
                <a:spcPct val="90000"/>
              </a:lnSpc>
              <a:spcBef>
                <a:spcPts val="7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800" dirty="0" smtClean="0">
                <a:cs typeface="Times New Roman" charset="0"/>
              </a:rPr>
              <a:t>Most common &amp; traditional style</a:t>
            </a:r>
          </a:p>
          <a:p>
            <a:pPr>
              <a:lnSpc>
                <a:spcPct val="90000"/>
              </a:lnSpc>
              <a:spcBef>
                <a:spcPts val="7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800" dirty="0" smtClean="0">
                <a:cs typeface="Times New Roman" charset="0"/>
              </a:rPr>
              <a:t>Employers find it easy to understand</a:t>
            </a:r>
          </a:p>
          <a:p>
            <a:pPr>
              <a:lnSpc>
                <a:spcPct val="90000"/>
              </a:lnSpc>
              <a:spcBef>
                <a:spcPts val="7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800" dirty="0" smtClean="0">
                <a:cs typeface="Times New Roman" charset="0"/>
              </a:rPr>
              <a:t>Generally easier to write</a:t>
            </a:r>
          </a:p>
          <a:p>
            <a:pPr>
              <a:lnSpc>
                <a:spcPct val="90000"/>
              </a:lnSpc>
              <a:spcBef>
                <a:spcPts val="7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800" dirty="0" smtClean="0">
                <a:cs typeface="Times New Roman" charset="0"/>
              </a:rPr>
              <a:t>Emphasizes career laddering</a:t>
            </a:r>
            <a:br>
              <a:rPr lang="en-GB" sz="2800" dirty="0" smtClean="0">
                <a:cs typeface="Times New Roman" charset="0"/>
              </a:rPr>
            </a:br>
            <a:endParaRPr lang="en-GB" sz="2800" dirty="0" smtClean="0">
              <a:cs typeface="Times New Roman" charset="0"/>
            </a:endParaRPr>
          </a:p>
          <a:p>
            <a:pPr>
              <a:lnSpc>
                <a:spcPct val="90000"/>
              </a:lnSpc>
              <a:spcBef>
                <a:spcPts val="700"/>
              </a:spcBef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800" dirty="0" smtClean="0">
                <a:cs typeface="Times New Roman" charset="0"/>
              </a:rPr>
              <a:t>DISADVANTAGES</a:t>
            </a:r>
          </a:p>
          <a:p>
            <a:pPr>
              <a:lnSpc>
                <a:spcPct val="90000"/>
              </a:lnSpc>
              <a:spcBef>
                <a:spcPts val="7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800" dirty="0" smtClean="0">
                <a:cs typeface="Times New Roman" charset="0"/>
              </a:rPr>
              <a:t>Most recent experience may not be your most important</a:t>
            </a:r>
          </a:p>
          <a:p>
            <a:pPr>
              <a:lnSpc>
                <a:spcPct val="90000"/>
              </a:lnSpc>
              <a:spcBef>
                <a:spcPts val="7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800" dirty="0" smtClean="0">
                <a:cs typeface="Times New Roman" charset="0"/>
              </a:rPr>
              <a:t>Little or no work experience or seemingly unimpressive</a:t>
            </a:r>
          </a:p>
          <a:p>
            <a:pPr>
              <a:lnSpc>
                <a:spcPct val="90000"/>
              </a:lnSpc>
              <a:spcBef>
                <a:spcPts val="7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GB" sz="2800" dirty="0">
              <a:cs typeface="Times New Roman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"/>
          <p:cNvSpPr>
            <a:spLocks noGrp="1" noChangeArrowheads="1"/>
          </p:cNvSpPr>
          <p:nvPr>
            <p:ph type="title"/>
          </p:nvPr>
        </p:nvSpPr>
        <p:spPr>
          <a:xfrm>
            <a:off x="228600" y="152400"/>
            <a:ext cx="8688388" cy="1220788"/>
          </a:xfrm>
          <a:ln/>
        </p:spPr>
        <p:txBody>
          <a:bodyPr lIns="90000" tIns="46800" rIns="90000" bIns="46800"/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dirty="0"/>
              <a:t> </a:t>
            </a:r>
            <a:r>
              <a:rPr lang="en-GB" sz="4000" b="0" dirty="0" smtClean="0"/>
              <a:t>Chronological Example </a:t>
            </a:r>
            <a:br>
              <a:rPr lang="en-GB" sz="4000" b="0" dirty="0" smtClean="0"/>
            </a:br>
            <a:r>
              <a:rPr lang="en-GB" sz="4000" b="0" dirty="0" smtClean="0"/>
              <a:t>(bullet or paragraph)</a:t>
            </a:r>
            <a:endParaRPr lang="en-GB" sz="4000" dirty="0"/>
          </a:p>
        </p:txBody>
      </p:sp>
      <p:sp>
        <p:nvSpPr>
          <p:cNvPr id="1126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81000" y="1524000"/>
            <a:ext cx="8458200" cy="5016500"/>
          </a:xfrm>
          <a:ln/>
        </p:spPr>
        <p:txBody>
          <a:bodyPr lIns="90000" tIns="46800" rIns="90000" bIns="46800"/>
          <a:lstStyle/>
          <a:p>
            <a:pPr>
              <a:lnSpc>
                <a:spcPct val="90000"/>
              </a:lnSpc>
              <a:spcBef>
                <a:spcPts val="700"/>
              </a:spcBef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800" b="1" dirty="0" smtClean="0">
                <a:cs typeface="Times New Roman" charset="0"/>
              </a:rPr>
              <a:t>Certified Nursing Assistant</a:t>
            </a:r>
            <a:r>
              <a:rPr lang="en-GB" sz="2800" dirty="0" smtClean="0">
                <a:cs typeface="Times New Roman" charset="0"/>
              </a:rPr>
              <a:t>, Assisted Health Care, Santa Barbara, CA, 8/10-8/12</a:t>
            </a:r>
          </a:p>
          <a:p>
            <a:pPr>
              <a:lnSpc>
                <a:spcPct val="90000"/>
              </a:lnSpc>
              <a:spcBef>
                <a:spcPts val="7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800" dirty="0" smtClean="0">
                <a:cs typeface="Times New Roman" charset="0"/>
              </a:rPr>
              <a:t>Provided patient care, administered medications, assisted with activities of daily living including body mechanics, nutrition and safety.</a:t>
            </a:r>
          </a:p>
          <a:p>
            <a:pPr>
              <a:buNone/>
            </a:pPr>
            <a:r>
              <a:rPr lang="en-US" sz="2800" b="1" dirty="0" smtClean="0"/>
              <a:t>Receptionist</a:t>
            </a:r>
            <a:r>
              <a:rPr lang="en-US" sz="2800" dirty="0" smtClean="0"/>
              <a:t>, Wood Glen Hall, Santa Barbara, CA 8/07 - </a:t>
            </a:r>
            <a:r>
              <a:rPr lang="en-GB" sz="2800" dirty="0" smtClean="0">
                <a:cs typeface="Times New Roman" charset="0"/>
              </a:rPr>
              <a:t>8/10</a:t>
            </a:r>
            <a:endParaRPr lang="en-US" sz="2800" dirty="0" smtClean="0"/>
          </a:p>
          <a:p>
            <a:pPr lvl="0"/>
            <a:r>
              <a:rPr lang="en-US" sz="2800" dirty="0" smtClean="0"/>
              <a:t>Provided friendly, efficient customer service. Answered phones, updated resident information (data entry), kept track of visitors and over 50 residents coming in and out, posted events.</a:t>
            </a:r>
          </a:p>
          <a:p>
            <a:pPr>
              <a:lnSpc>
                <a:spcPct val="90000"/>
              </a:lnSpc>
              <a:spcBef>
                <a:spcPts val="7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GB" sz="2800" dirty="0" smtClean="0">
              <a:cs typeface="Times New Roman" charset="0"/>
            </a:endParaRPr>
          </a:p>
          <a:p>
            <a:pPr>
              <a:lnSpc>
                <a:spcPct val="90000"/>
              </a:lnSpc>
              <a:spcBef>
                <a:spcPts val="700"/>
              </a:spcBef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GB" sz="2800" dirty="0">
              <a:cs typeface="Times New Roman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"/>
          <p:cNvSpPr>
            <a:spLocks noGrp="1" noChangeArrowheads="1"/>
          </p:cNvSpPr>
          <p:nvPr>
            <p:ph type="title"/>
          </p:nvPr>
        </p:nvSpPr>
        <p:spPr>
          <a:xfrm>
            <a:off x="228600" y="152400"/>
            <a:ext cx="8688388" cy="1220788"/>
          </a:xfrm>
          <a:ln/>
        </p:spPr>
        <p:txBody>
          <a:bodyPr lIns="90000" tIns="46800" rIns="90000" bIns="46800"/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dirty="0"/>
              <a:t> </a:t>
            </a:r>
            <a:r>
              <a:rPr lang="en-GB" sz="4000" b="0" dirty="0" smtClean="0"/>
              <a:t>Functional</a:t>
            </a:r>
            <a:endParaRPr lang="en-GB" sz="4000" dirty="0"/>
          </a:p>
        </p:txBody>
      </p:sp>
      <p:sp>
        <p:nvSpPr>
          <p:cNvPr id="1126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8458200" cy="4711700"/>
          </a:xfrm>
          <a:ln/>
        </p:spPr>
        <p:txBody>
          <a:bodyPr lIns="90000" tIns="46800" rIns="90000" bIns="46800"/>
          <a:lstStyle/>
          <a:p>
            <a:pPr>
              <a:lnSpc>
                <a:spcPct val="90000"/>
              </a:lnSpc>
              <a:spcBef>
                <a:spcPts val="700"/>
              </a:spcBef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800" dirty="0" smtClean="0">
                <a:cs typeface="Times New Roman" charset="0"/>
              </a:rPr>
              <a:t>ADVANTAGES</a:t>
            </a:r>
          </a:p>
          <a:p>
            <a:pPr>
              <a:lnSpc>
                <a:spcPct val="90000"/>
              </a:lnSpc>
              <a:spcBef>
                <a:spcPts val="7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800" dirty="0" smtClean="0">
                <a:cs typeface="Times New Roman" charset="0"/>
              </a:rPr>
              <a:t>Useful to emphasize abilities not used in recent work experience</a:t>
            </a:r>
          </a:p>
          <a:p>
            <a:pPr>
              <a:lnSpc>
                <a:spcPct val="90000"/>
              </a:lnSpc>
              <a:spcBef>
                <a:spcPts val="7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800" dirty="0" smtClean="0">
                <a:cs typeface="Times New Roman" charset="0"/>
              </a:rPr>
              <a:t>Useful when changing careers or entering the job market for the first time</a:t>
            </a:r>
          </a:p>
          <a:p>
            <a:pPr>
              <a:lnSpc>
                <a:spcPct val="90000"/>
              </a:lnSpc>
              <a:spcBef>
                <a:spcPts val="700"/>
              </a:spcBef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GB" sz="2800" dirty="0" smtClean="0">
              <a:cs typeface="Times New Roman" charset="0"/>
            </a:endParaRPr>
          </a:p>
          <a:p>
            <a:pPr>
              <a:lnSpc>
                <a:spcPct val="90000"/>
              </a:lnSpc>
              <a:spcBef>
                <a:spcPts val="700"/>
              </a:spcBef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800" dirty="0" smtClean="0">
                <a:cs typeface="Times New Roman" charset="0"/>
              </a:rPr>
              <a:t>DISADVANTAGES</a:t>
            </a:r>
          </a:p>
          <a:p>
            <a:pPr>
              <a:lnSpc>
                <a:spcPct val="90000"/>
              </a:lnSpc>
              <a:spcBef>
                <a:spcPts val="7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800" dirty="0" smtClean="0">
                <a:cs typeface="Times New Roman" charset="0"/>
              </a:rPr>
              <a:t>May be more difficult to write</a:t>
            </a:r>
          </a:p>
          <a:p>
            <a:pPr>
              <a:lnSpc>
                <a:spcPct val="90000"/>
              </a:lnSpc>
              <a:spcBef>
                <a:spcPts val="7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800" dirty="0" smtClean="0">
                <a:cs typeface="Times New Roman" charset="0"/>
              </a:rPr>
              <a:t>May be confusing to employer or create scepticism due to lack of content</a:t>
            </a:r>
          </a:p>
          <a:p>
            <a:pPr>
              <a:lnSpc>
                <a:spcPct val="90000"/>
              </a:lnSpc>
              <a:spcBef>
                <a:spcPts val="7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GB" sz="2800" dirty="0">
              <a:cs typeface="Times New Roman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 dirty="0" smtClean="0"/>
              <a:t>Look and Feel…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Be clear in your style</a:t>
            </a:r>
          </a:p>
          <a:p>
            <a:pPr eaLnBrk="1" hangingPunct="1"/>
            <a:endParaRPr lang="en-US" altLang="en-US" smtClean="0"/>
          </a:p>
          <a:p>
            <a:pPr eaLnBrk="1" hangingPunct="1"/>
            <a:r>
              <a:rPr lang="en-US" altLang="en-US" smtClean="0"/>
              <a:t>Be </a:t>
            </a:r>
            <a:r>
              <a:rPr lang="en-US" altLang="en-US" sz="3300" smtClean="0">
                <a:latin typeface="Goudy Stout" pitchFamily="18" charset="0"/>
              </a:rPr>
              <a:t>consistent</a:t>
            </a:r>
            <a:r>
              <a:rPr lang="en-US" altLang="en-US" smtClean="0"/>
              <a:t> in </a:t>
            </a:r>
            <a:r>
              <a:rPr lang="en-US" altLang="en-US" smtClean="0">
                <a:latin typeface="Blackadder ITC" pitchFamily="82" charset="0"/>
              </a:rPr>
              <a:t>your fonts</a:t>
            </a:r>
            <a:r>
              <a:rPr lang="en-US" altLang="en-US" smtClean="0"/>
              <a:t> and in your </a:t>
            </a:r>
            <a:r>
              <a:rPr lang="en-US" altLang="en-US" smtClean="0">
                <a:latin typeface="Gigi" pitchFamily="82" charset="0"/>
              </a:rPr>
              <a:t>margins</a:t>
            </a:r>
          </a:p>
          <a:p>
            <a:pPr lvl="4" eaLnBrk="1" hangingPunct="1"/>
            <a:r>
              <a:rPr lang="en-US" altLang="en-US" smtClean="0"/>
              <a:t> and spacing</a:t>
            </a:r>
          </a:p>
          <a:p>
            <a:pPr eaLnBrk="1" hangingPunct="1"/>
            <a:endParaRPr lang="en-US" altLang="en-US" smtClean="0"/>
          </a:p>
          <a:p>
            <a:pPr eaLnBrk="1" hangingPunct="1"/>
            <a:r>
              <a:rPr lang="en-US" altLang="en-US" smtClean="0"/>
              <a:t>Check for typos and attention to detale and mispelled wrods </a:t>
            </a:r>
          </a:p>
        </p:txBody>
      </p:sp>
    </p:spTree>
    <p:extLst>
      <p:ext uri="{BB962C8B-B14F-4D97-AF65-F5344CB8AC3E}">
        <p14:creationId xmlns:p14="http://schemas.microsoft.com/office/powerpoint/2010/main" val="152893202"/>
      </p:ext>
    </p:extLst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609600" y="379413"/>
            <a:ext cx="8001000" cy="1144587"/>
          </a:xfrm>
        </p:spPr>
        <p:txBody>
          <a:bodyPr lIns="90000" tIns="46800" rIns="90000" bIns="46800">
            <a:normAutofit/>
          </a:bodyPr>
          <a:lstStyle/>
          <a:p>
            <a:pPr algn="ctr" fontAlgn="auto">
              <a:spcAft>
                <a:spcPts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GB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Résumé Formatting</a:t>
            </a:r>
          </a:p>
        </p:txBody>
      </p:sp>
      <p:sp>
        <p:nvSpPr>
          <p:cNvPr id="23555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762000" y="1735138"/>
            <a:ext cx="7924800" cy="4087812"/>
          </a:xfrm>
        </p:spPr>
        <p:txBody>
          <a:bodyPr lIns="90000" tIns="46800" rIns="90000" bIns="46800">
            <a:normAutofit/>
          </a:bodyPr>
          <a:lstStyle/>
          <a:p>
            <a:pPr marL="274320" indent="-274320" fontAlgn="auto">
              <a:lnSpc>
                <a:spcPct val="90000"/>
              </a:lnSpc>
              <a:spcBef>
                <a:spcPts val="825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Font typeface="Arial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GB" dirty="0" smtClean="0"/>
              <a:t>Chronological? Functional? Combination?</a:t>
            </a:r>
          </a:p>
          <a:p>
            <a:pPr marL="274320" indent="-274320" fontAlgn="auto">
              <a:lnSpc>
                <a:spcPct val="90000"/>
              </a:lnSpc>
              <a:spcBef>
                <a:spcPts val="825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Font typeface="Arial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GB" dirty="0" smtClean="0"/>
              <a:t>Length: ONE PAGE?</a:t>
            </a:r>
          </a:p>
          <a:p>
            <a:pPr marL="274320" indent="-274320" fontAlgn="auto">
              <a:lnSpc>
                <a:spcPct val="90000"/>
              </a:lnSpc>
              <a:spcBef>
                <a:spcPts val="825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Font typeface="Arial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GB" dirty="0" smtClean="0"/>
              <a:t>Font and margin considerations</a:t>
            </a:r>
          </a:p>
          <a:p>
            <a:pPr marL="274320" indent="-274320" fontAlgn="auto">
              <a:lnSpc>
                <a:spcPct val="90000"/>
              </a:lnSpc>
              <a:spcBef>
                <a:spcPts val="825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Font typeface="Arial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GB" dirty="0" smtClean="0"/>
              <a:t>Choose </a:t>
            </a:r>
            <a:r>
              <a:rPr lang="en-GB" b="1" dirty="0" smtClean="0"/>
              <a:t>bold type, </a:t>
            </a:r>
            <a:r>
              <a:rPr lang="en-GB" i="1" dirty="0" smtClean="0"/>
              <a:t>italics, </a:t>
            </a:r>
            <a:r>
              <a:rPr lang="en-GB" dirty="0" smtClean="0"/>
              <a:t>or caps to highlight important information</a:t>
            </a:r>
          </a:p>
          <a:p>
            <a:pPr marL="274320" indent="-274320" fontAlgn="auto">
              <a:lnSpc>
                <a:spcPct val="90000"/>
              </a:lnSpc>
              <a:spcBef>
                <a:spcPts val="825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GB" dirty="0" smtClean="0"/>
              <a:t>Your résumé should be NEAT, PROFESSIONAL and EASY TO READ</a:t>
            </a:r>
          </a:p>
          <a:p>
            <a:pPr marL="274320" indent="-274320" fontAlgn="auto">
              <a:lnSpc>
                <a:spcPct val="90000"/>
              </a:lnSpc>
              <a:spcBef>
                <a:spcPts val="825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GB" dirty="0" smtClean="0"/>
              <a:t>Absolutely NO typographical errors!</a:t>
            </a:r>
          </a:p>
          <a:p>
            <a:pPr marL="274320" indent="-274320" fontAlgn="auto">
              <a:lnSpc>
                <a:spcPct val="90000"/>
              </a:lnSpc>
              <a:spcBef>
                <a:spcPts val="825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00000"/>
              <a:buFont typeface="Arial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endParaRPr lang="en-GB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457200" y="762000"/>
            <a:ext cx="8183563" cy="1066800"/>
          </a:xfrm>
          <a:prstGeom prst="rect">
            <a:avLst/>
          </a:prstGeom>
        </p:spPr>
        <p:txBody>
          <a:bodyPr/>
          <a:lstStyle/>
          <a:p>
            <a:pPr defTabSz="914400" fontAlgn="auto">
              <a:spcAft>
                <a:spcPts val="0"/>
              </a:spcAft>
              <a:defRPr/>
            </a:pPr>
            <a:r>
              <a:rPr lang="en-GB" sz="5000" dirty="0"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rPr>
              <a:t>Describing Work Experience</a:t>
            </a:r>
            <a:endParaRPr lang="en-US" sz="5000" dirty="0"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533400" y="2057400"/>
            <a:ext cx="8183563" cy="4187825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265176" indent="-265176" algn="l" defTabSz="914400" fontAlgn="auto">
              <a:lnSpc>
                <a:spcPct val="8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defRPr/>
            </a:pPr>
            <a:r>
              <a:rPr lang="en-GB" dirty="0">
                <a:latin typeface="+mn-lt"/>
                <a:cs typeface="Times New Roman" pitchFamily="18" charset="0"/>
              </a:rPr>
              <a:t>Focus on accomplishments, not routine duties</a:t>
            </a:r>
          </a:p>
          <a:p>
            <a:pPr marL="265176" indent="-265176" algn="l" defTabSz="914400" fontAlgn="auto">
              <a:lnSpc>
                <a:spcPct val="8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defRPr/>
            </a:pPr>
            <a:endParaRPr lang="en-GB" dirty="0">
              <a:latin typeface="+mn-lt"/>
              <a:cs typeface="Times New Roman" pitchFamily="18" charset="0"/>
            </a:endParaRPr>
          </a:p>
          <a:p>
            <a:pPr marL="265176" indent="-265176" algn="l" defTabSz="914400" fontAlgn="auto">
              <a:lnSpc>
                <a:spcPct val="8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defRPr/>
            </a:pPr>
            <a:r>
              <a:rPr lang="en-GB" dirty="0">
                <a:latin typeface="+mn-lt"/>
                <a:cs typeface="Times New Roman" pitchFamily="18" charset="0"/>
              </a:rPr>
              <a:t>Use ACTION verbs – created, managed, coordinated...</a:t>
            </a:r>
          </a:p>
          <a:p>
            <a:pPr marL="265176" indent="-265176" algn="l" defTabSz="914400" fontAlgn="auto">
              <a:lnSpc>
                <a:spcPct val="8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defRPr/>
            </a:pPr>
            <a:endParaRPr lang="en-GB" dirty="0">
              <a:latin typeface="+mn-lt"/>
              <a:cs typeface="Times New Roman" pitchFamily="18" charset="0"/>
            </a:endParaRPr>
          </a:p>
          <a:p>
            <a:pPr marL="265176" indent="-265176" algn="l" defTabSz="914400" fontAlgn="auto">
              <a:lnSpc>
                <a:spcPct val="8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defRPr/>
            </a:pPr>
            <a:r>
              <a:rPr lang="en-GB" dirty="0">
                <a:latin typeface="+mn-lt"/>
                <a:cs typeface="Times New Roman" pitchFamily="18" charset="0"/>
              </a:rPr>
              <a:t>Use numbers (numerals) whenever you can: $9800, </a:t>
            </a:r>
            <a:br>
              <a:rPr lang="en-GB" dirty="0">
                <a:latin typeface="+mn-lt"/>
                <a:cs typeface="Times New Roman" pitchFamily="18" charset="0"/>
              </a:rPr>
            </a:br>
            <a:r>
              <a:rPr lang="en-GB" dirty="0" smtClean="0">
                <a:latin typeface="+mn-lt"/>
                <a:cs typeface="Times New Roman" pitchFamily="18" charset="0"/>
              </a:rPr>
              <a:t>28  clients</a:t>
            </a:r>
            <a:r>
              <a:rPr lang="en-GB" dirty="0">
                <a:latin typeface="+mn-lt"/>
                <a:cs typeface="Times New Roman" pitchFamily="18" charset="0"/>
              </a:rPr>
              <a:t>, 45%</a:t>
            </a:r>
          </a:p>
          <a:p>
            <a:pPr marL="265176" indent="-265176" algn="l" defTabSz="914400" fontAlgn="auto">
              <a:lnSpc>
                <a:spcPct val="8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defRPr/>
            </a:pPr>
            <a:endParaRPr lang="en-GB" dirty="0">
              <a:latin typeface="+mn-lt"/>
              <a:cs typeface="Times New Roman" pitchFamily="18" charset="0"/>
            </a:endParaRPr>
          </a:p>
          <a:p>
            <a:pPr marL="265176" indent="-265176" algn="l" defTabSz="914400" fontAlgn="auto">
              <a:lnSpc>
                <a:spcPct val="8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defRPr/>
            </a:pPr>
            <a:r>
              <a:rPr lang="en-GB" dirty="0">
                <a:latin typeface="+mn-lt"/>
                <a:cs typeface="Times New Roman" pitchFamily="18" charset="0"/>
              </a:rPr>
              <a:t>Use a superlative whenever you can: first, best, </a:t>
            </a:r>
            <a:br>
              <a:rPr lang="en-GB" dirty="0">
                <a:latin typeface="+mn-lt"/>
                <a:cs typeface="Times New Roman" pitchFamily="18" charset="0"/>
              </a:rPr>
            </a:br>
            <a:r>
              <a:rPr lang="en-GB" dirty="0">
                <a:latin typeface="+mn-lt"/>
                <a:cs typeface="Times New Roman" pitchFamily="18" charset="0"/>
              </a:rPr>
              <a:t>fastest, largest</a:t>
            </a:r>
          </a:p>
          <a:p>
            <a:pPr marL="265176" indent="-265176" algn="l" defTabSz="914400" fontAlgn="auto">
              <a:lnSpc>
                <a:spcPct val="8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defRPr/>
            </a:pPr>
            <a:endParaRPr lang="en-GB" dirty="0">
              <a:latin typeface="+mn-lt"/>
              <a:cs typeface="Times New Roman" pitchFamily="18" charset="0"/>
            </a:endParaRPr>
          </a:p>
          <a:p>
            <a:pPr marL="265176" indent="-265176" algn="l" defTabSz="914400" fontAlgn="auto">
              <a:lnSpc>
                <a:spcPct val="8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defRPr/>
            </a:pPr>
            <a:r>
              <a:rPr lang="en-GB" dirty="0">
                <a:latin typeface="+mn-lt"/>
                <a:cs typeface="Times New Roman" pitchFamily="18" charset="0"/>
              </a:rPr>
              <a:t>Write long on your first draft - you can edit later</a:t>
            </a:r>
            <a:endParaRPr lang="en-US" dirty="0">
              <a:latin typeface="+mn-lt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 idx="4294967295"/>
          </p:nvPr>
        </p:nvSpPr>
        <p:spPr>
          <a:xfrm>
            <a:off x="914400" y="381000"/>
            <a:ext cx="7019925" cy="1143000"/>
          </a:xfrm>
        </p:spPr>
        <p:txBody>
          <a:bodyPr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GB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 is a Résumé</a:t>
            </a:r>
            <a:r>
              <a:rPr lang="en-GB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</a:t>
            </a:r>
            <a:endParaRPr lang="en-US" dirty="0" smtClean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099" name="Content Placeholder 2"/>
          <p:cNvSpPr>
            <a:spLocks noGrp="1"/>
          </p:cNvSpPr>
          <p:nvPr>
            <p:ph idx="4294967295"/>
          </p:nvPr>
        </p:nvSpPr>
        <p:spPr>
          <a:xfrm>
            <a:off x="838200" y="1905000"/>
            <a:ext cx="7620000" cy="4497388"/>
          </a:xfrm>
        </p:spPr>
        <p:txBody>
          <a:bodyPr>
            <a:normAutofit/>
          </a:bodyPr>
          <a:lstStyle/>
          <a:p>
            <a:pPr marL="265176" indent="-265176" fontAlgn="auto">
              <a:spcBef>
                <a:spcPts val="6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Font typeface="Arial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GB" dirty="0" smtClean="0">
                <a:cs typeface="Times New Roman" pitchFamily="18" charset="0"/>
              </a:rPr>
              <a:t>A marketing tool – you are marketing yourself</a:t>
            </a:r>
          </a:p>
          <a:p>
            <a:pPr marL="265176" indent="-265176" fontAlgn="auto">
              <a:spcBef>
                <a:spcPts val="6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Font typeface="Arial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GB" dirty="0" smtClean="0">
                <a:cs typeface="Times New Roman" pitchFamily="18" charset="0"/>
              </a:rPr>
              <a:t>A brief overview of education and </a:t>
            </a:r>
            <a:r>
              <a:rPr lang="en-GB" b="1" dirty="0" smtClean="0">
                <a:cs typeface="Times New Roman" pitchFamily="18" charset="0"/>
              </a:rPr>
              <a:t>relevant</a:t>
            </a:r>
            <a:r>
              <a:rPr lang="en-GB" dirty="0" smtClean="0">
                <a:cs typeface="Times New Roman" pitchFamily="18" charset="0"/>
              </a:rPr>
              <a:t> activities to demonstrate skills and accomplishments</a:t>
            </a:r>
          </a:p>
          <a:p>
            <a:pPr marL="265176" indent="-265176" fontAlgn="auto">
              <a:spcBef>
                <a:spcPts val="6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Font typeface="Arial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GB" dirty="0" smtClean="0">
                <a:cs typeface="Times New Roman" pitchFamily="18" charset="0"/>
              </a:rPr>
              <a:t>A document tailored to each position / organization</a:t>
            </a:r>
          </a:p>
          <a:p>
            <a:pPr marL="265176" indent="-265176" fontAlgn="auto">
              <a:spcBef>
                <a:spcPts val="6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Font typeface="Arial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GB" dirty="0" smtClean="0"/>
              <a:t>The first (and maybe the only) impression </a:t>
            </a:r>
          </a:p>
          <a:p>
            <a:pPr marL="265176" indent="-265176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609600" y="533400"/>
            <a:ext cx="8229600" cy="1219200"/>
          </a:xfrm>
        </p:spPr>
        <p:txBody>
          <a:bodyPr lIns="90000" tIns="46800" rIns="90000" bIns="46800">
            <a:normAutofit/>
          </a:bodyPr>
          <a:lstStyle/>
          <a:p>
            <a:pPr algn="ctr" fontAlgn="auto">
              <a:spcAft>
                <a:spcPts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GB" sz="2800" dirty="0" smtClean="0">
                <a:solidFill>
                  <a:schemeClr val="tx1"/>
                </a:solidFill>
              </a:rPr>
              <a:t>Parts of a Résumé:</a:t>
            </a:r>
            <a:r>
              <a:rPr lang="en-GB" sz="4400" dirty="0" smtClean="0">
                <a:solidFill>
                  <a:schemeClr val="tx1"/>
                </a:solidFill>
              </a:rPr>
              <a:t> </a:t>
            </a:r>
            <a:r>
              <a:rPr lang="en-GB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Other Sections</a:t>
            </a:r>
          </a:p>
        </p:txBody>
      </p:sp>
      <p:sp>
        <p:nvSpPr>
          <p:cNvPr id="22531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762000" y="2133600"/>
            <a:ext cx="7543800" cy="3886200"/>
          </a:xfrm>
        </p:spPr>
        <p:txBody>
          <a:bodyPr lIns="90000" tIns="46800" rIns="90000" bIns="46800">
            <a:normAutofit/>
          </a:bodyPr>
          <a:lstStyle/>
          <a:p>
            <a:pPr marL="274320" indent="-274320" fontAlgn="auto">
              <a:spcAft>
                <a:spcPts val="0"/>
              </a:spcAft>
              <a:buClr>
                <a:schemeClr val="accent2"/>
              </a:buClr>
              <a:buSzPct val="100000"/>
              <a:buFont typeface="Arial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GB" dirty="0" smtClean="0"/>
              <a:t>Campus/Community Involvement</a:t>
            </a:r>
          </a:p>
          <a:p>
            <a:pPr marL="640080" lvl="1" indent="-246888" fontAlgn="auto">
              <a:spcAft>
                <a:spcPts val="0"/>
              </a:spcAft>
              <a:buClr>
                <a:schemeClr val="accent1">
                  <a:lumMod val="75000"/>
                </a:schemeClr>
              </a:buClr>
              <a:buFont typeface="Arial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GB" dirty="0" smtClean="0"/>
              <a:t>This is one example...think of some of your own</a:t>
            </a:r>
          </a:p>
          <a:p>
            <a:pPr marL="274320" indent="-274320" fontAlgn="auto">
              <a:spcBef>
                <a:spcPts val="700"/>
              </a:spcBef>
              <a:spcAft>
                <a:spcPts val="600"/>
              </a:spcAft>
              <a:buClr>
                <a:schemeClr val="accent2"/>
              </a:buClr>
              <a:buFont typeface="Arial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GB" dirty="0" smtClean="0"/>
              <a:t>References</a:t>
            </a:r>
          </a:p>
          <a:p>
            <a:pPr marL="640080" lvl="1" indent="-246888" fontAlgn="auto">
              <a:spcAft>
                <a:spcPts val="0"/>
              </a:spcAft>
              <a:buClr>
                <a:schemeClr val="accent1">
                  <a:lumMod val="75000"/>
                </a:schemeClr>
              </a:buClr>
              <a:buFont typeface="Arial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GB" dirty="0" smtClean="0"/>
              <a:t>They are assumed; use the space to expand on your qualifications</a:t>
            </a:r>
          </a:p>
          <a:p>
            <a:pPr marL="640080" lvl="1" indent="-246888" fontAlgn="auto">
              <a:spcAft>
                <a:spcPts val="0"/>
              </a:spcAft>
              <a:buClr>
                <a:schemeClr val="accent1">
                  <a:lumMod val="75000"/>
                </a:schemeClr>
              </a:buClr>
              <a:buFont typeface="Arial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GB" dirty="0" smtClean="0"/>
              <a:t>Create a reference list (with professional and/or scholastic contacts) to give them when they do ask, but not before.</a:t>
            </a:r>
          </a:p>
          <a:p>
            <a:pPr marL="640080" lvl="1" indent="-246888" fontAlgn="auto">
              <a:spcAft>
                <a:spcPts val="0"/>
              </a:spcAft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endParaRPr lang="en-GB" dirty="0" smtClean="0"/>
          </a:p>
          <a:p>
            <a:pPr marL="640080" lvl="1" indent="-246888" fontAlgn="auto">
              <a:spcAft>
                <a:spcPts val="0"/>
              </a:spcAft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endParaRPr lang="en-GB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le 5"/>
          <p:cNvSpPr/>
          <p:nvPr/>
        </p:nvSpPr>
        <p:spPr>
          <a:xfrm>
            <a:off x="4572000" y="914400"/>
            <a:ext cx="3733800" cy="55626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5" name="Rounded Rectangle 4"/>
          <p:cNvSpPr/>
          <p:nvPr/>
        </p:nvSpPr>
        <p:spPr>
          <a:xfrm>
            <a:off x="457200" y="914400"/>
            <a:ext cx="3733800" cy="5562600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381000" y="914400"/>
            <a:ext cx="8229600" cy="731838"/>
          </a:xfrm>
          <a:prstGeom prst="rect">
            <a:avLst/>
          </a:prstGeom>
        </p:spPr>
        <p:txBody>
          <a:bodyPr/>
          <a:lstStyle/>
          <a:p>
            <a:pPr defTabSz="914400" fontAlgn="auto">
              <a:spcAft>
                <a:spcPts val="0"/>
              </a:spcAft>
              <a:defRPr/>
            </a:pPr>
            <a:r>
              <a:rPr lang="en-US" sz="5000" b="1" dirty="0">
                <a:solidFill>
                  <a:schemeClr val="accent2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rPr>
              <a:t>Do</a:t>
            </a:r>
            <a:r>
              <a:rPr lang="en-US" sz="3600" b="1" dirty="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rPr>
              <a:t>                                 </a:t>
            </a:r>
            <a:r>
              <a:rPr lang="en-US" sz="5000" b="1" dirty="0">
                <a:solidFill>
                  <a:schemeClr val="accent2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rPr>
              <a:t>Don’t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457200" y="1600200"/>
            <a:ext cx="3733800" cy="4525963"/>
          </a:xfrm>
          <a:prstGeom prst="rect">
            <a:avLst/>
          </a:prstGeom>
        </p:spPr>
        <p:txBody>
          <a:bodyPr/>
          <a:lstStyle/>
          <a:p>
            <a:pPr marL="265176" indent="-265176" algn="l" defTabSz="914400" fontAlgn="auto"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defRPr/>
            </a:pPr>
            <a:endParaRPr lang="en-US" sz="2800" dirty="0">
              <a:latin typeface="+mn-lt"/>
              <a:cs typeface="+mn-cs"/>
            </a:endParaRPr>
          </a:p>
          <a:p>
            <a:pPr marL="265176" indent="-265176" algn="l" defTabSz="914400" fontAlgn="auto"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defRPr/>
            </a:pPr>
            <a:r>
              <a:rPr lang="en-US" sz="2800" dirty="0">
                <a:latin typeface="+mn-lt"/>
                <a:cs typeface="+mn-cs"/>
              </a:rPr>
              <a:t>Emphasize your name</a:t>
            </a:r>
          </a:p>
          <a:p>
            <a:pPr marL="265176" indent="-265176" algn="l" defTabSz="914400" fontAlgn="auto"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defRPr/>
            </a:pPr>
            <a:r>
              <a:rPr lang="en-US" sz="2800" dirty="0">
                <a:latin typeface="+mn-lt"/>
                <a:cs typeface="+mn-cs"/>
              </a:rPr>
              <a:t>Be consistent</a:t>
            </a:r>
          </a:p>
          <a:p>
            <a:pPr marL="265176" indent="-265176" algn="l" defTabSz="914400" fontAlgn="auto"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defRPr/>
            </a:pPr>
            <a:r>
              <a:rPr lang="en-US" sz="2800" dirty="0">
                <a:latin typeface="+mn-lt"/>
                <a:cs typeface="+mn-cs"/>
              </a:rPr>
              <a:t>Use numbers</a:t>
            </a:r>
          </a:p>
          <a:p>
            <a:pPr marL="265176" indent="-265176" algn="l" defTabSz="914400" fontAlgn="auto"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defRPr/>
            </a:pPr>
            <a:r>
              <a:rPr lang="en-US" sz="2800" dirty="0">
                <a:latin typeface="+mn-lt"/>
                <a:cs typeface="+mn-cs"/>
              </a:rPr>
              <a:t>Match keywords to the job posting</a:t>
            </a:r>
          </a:p>
          <a:p>
            <a:pPr marL="265176" indent="-265176" algn="l" defTabSz="914400" fontAlgn="auto"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defRPr/>
            </a:pPr>
            <a:r>
              <a:rPr lang="en-US" sz="2800" dirty="0">
                <a:latin typeface="+mn-lt"/>
                <a:cs typeface="+mn-cs"/>
              </a:rPr>
              <a:t>Describe projects</a:t>
            </a:r>
          </a:p>
          <a:p>
            <a:pPr marL="265176" indent="-265176" algn="l" defTabSz="914400" fontAlgn="auto"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defRPr/>
            </a:pPr>
            <a:r>
              <a:rPr lang="en-US" sz="2800" dirty="0">
                <a:latin typeface="+mn-lt"/>
                <a:cs typeface="+mn-cs"/>
              </a:rPr>
              <a:t>TELL THE TRUTH!</a:t>
            </a:r>
          </a:p>
          <a:p>
            <a:pPr marL="265176" indent="-265176" algn="l" defTabSz="914400" fontAlgn="auto"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defRPr/>
            </a:pPr>
            <a:endParaRPr lang="en-US" sz="2800" dirty="0">
              <a:latin typeface="+mn-lt"/>
              <a:cs typeface="+mn-cs"/>
            </a:endParaRPr>
          </a:p>
          <a:p>
            <a:pPr marL="265176" indent="-265176" algn="l" defTabSz="914400" fontAlgn="auto"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defRPr/>
            </a:pPr>
            <a:endParaRPr lang="en-US" sz="2800" dirty="0">
              <a:latin typeface="+mn-lt"/>
              <a:cs typeface="+mn-cs"/>
            </a:endParaRPr>
          </a:p>
        </p:txBody>
      </p:sp>
      <p:sp>
        <p:nvSpPr>
          <p:cNvPr id="4" name="Rectangle 4"/>
          <p:cNvSpPr txBox="1">
            <a:spLocks noChangeArrowheads="1"/>
          </p:cNvSpPr>
          <p:nvPr/>
        </p:nvSpPr>
        <p:spPr>
          <a:xfrm>
            <a:off x="4652963" y="1600200"/>
            <a:ext cx="3576637" cy="4525963"/>
          </a:xfrm>
          <a:prstGeom prst="rect">
            <a:avLst/>
          </a:prstGeom>
        </p:spPr>
        <p:txBody>
          <a:bodyPr/>
          <a:lstStyle/>
          <a:p>
            <a:pPr marL="265176" indent="-265176" algn="l" defTabSz="914400" fontAlgn="auto"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defRPr/>
            </a:pPr>
            <a:endParaRPr lang="en-US" sz="2800" dirty="0">
              <a:latin typeface="+mn-lt"/>
              <a:cs typeface="+mn-cs"/>
            </a:endParaRPr>
          </a:p>
          <a:p>
            <a:pPr marL="265176" indent="-265176" algn="l" defTabSz="914400" fontAlgn="auto"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defRPr/>
            </a:pPr>
            <a:r>
              <a:rPr lang="en-US" sz="2800" dirty="0">
                <a:solidFill>
                  <a:schemeClr val="accent1"/>
                </a:solidFill>
                <a:latin typeface="+mn-lt"/>
                <a:cs typeface="+mn-cs"/>
              </a:rPr>
              <a:t>Use the word </a:t>
            </a:r>
            <a:r>
              <a:rPr lang="en-US" sz="2800" dirty="0">
                <a:solidFill>
                  <a:schemeClr val="accent1"/>
                </a:solidFill>
                <a:latin typeface="Times New Roman"/>
                <a:cs typeface="+mn-cs"/>
              </a:rPr>
              <a:t>“</a:t>
            </a:r>
            <a:r>
              <a:rPr lang="en-US" sz="2800" dirty="0">
                <a:solidFill>
                  <a:schemeClr val="accent1"/>
                </a:solidFill>
                <a:latin typeface="+mn-lt"/>
                <a:cs typeface="+mn-cs"/>
              </a:rPr>
              <a:t>I</a:t>
            </a:r>
            <a:r>
              <a:rPr lang="en-US" sz="2800" dirty="0">
                <a:solidFill>
                  <a:schemeClr val="accent1"/>
                </a:solidFill>
                <a:latin typeface="Times New Roman"/>
                <a:cs typeface="+mn-cs"/>
              </a:rPr>
              <a:t>”</a:t>
            </a:r>
            <a:endParaRPr lang="en-US" sz="2800" dirty="0">
              <a:solidFill>
                <a:schemeClr val="accent1"/>
              </a:solidFill>
              <a:latin typeface="+mn-lt"/>
              <a:cs typeface="+mn-cs"/>
            </a:endParaRPr>
          </a:p>
          <a:p>
            <a:pPr marL="265176" indent="-265176" algn="l" defTabSz="914400" fontAlgn="auto"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defRPr/>
            </a:pPr>
            <a:r>
              <a:rPr lang="en-US" sz="2800" dirty="0">
                <a:solidFill>
                  <a:schemeClr val="accent1"/>
                </a:solidFill>
                <a:latin typeface="+mn-lt"/>
                <a:cs typeface="+mn-cs"/>
              </a:rPr>
              <a:t>Use fluff phrases</a:t>
            </a:r>
            <a:r>
              <a:rPr lang="en-US" sz="2800" dirty="0">
                <a:solidFill>
                  <a:schemeClr val="accent1"/>
                </a:solidFill>
                <a:latin typeface="Times New Roman"/>
                <a:cs typeface="+mn-cs"/>
              </a:rPr>
              <a:t>–</a:t>
            </a:r>
            <a:r>
              <a:rPr lang="en-US" sz="2800" dirty="0">
                <a:solidFill>
                  <a:schemeClr val="accent1"/>
                </a:solidFill>
                <a:latin typeface="+mn-lt"/>
                <a:cs typeface="+mn-cs"/>
              </a:rPr>
              <a:t> e.g., Responsible for, Duties include, etc.</a:t>
            </a:r>
          </a:p>
          <a:p>
            <a:pPr marL="265176" indent="-265176" algn="l" defTabSz="914400" fontAlgn="auto"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defRPr/>
            </a:pPr>
            <a:r>
              <a:rPr lang="en-US" sz="2800" dirty="0">
                <a:solidFill>
                  <a:schemeClr val="accent1"/>
                </a:solidFill>
                <a:latin typeface="+mn-lt"/>
                <a:cs typeface="+mn-cs"/>
              </a:rPr>
              <a:t>Use graphics or </a:t>
            </a:r>
            <a:r>
              <a:rPr lang="en-US" sz="2800" dirty="0" smtClean="0">
                <a:solidFill>
                  <a:schemeClr val="accent1"/>
                </a:solidFill>
                <a:latin typeface="+mn-lt"/>
                <a:cs typeface="+mn-cs"/>
              </a:rPr>
              <a:t>colors or photos</a:t>
            </a:r>
            <a:endParaRPr lang="en-US" sz="2800" dirty="0">
              <a:solidFill>
                <a:schemeClr val="accent1"/>
              </a:solidFill>
              <a:latin typeface="+mn-lt"/>
              <a:cs typeface="+mn-cs"/>
            </a:endParaRPr>
          </a:p>
          <a:p>
            <a:pPr marL="265176" indent="-265176" algn="l" defTabSz="914400" fontAlgn="auto"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defRPr/>
            </a:pPr>
            <a:r>
              <a:rPr lang="en-US" sz="2800" dirty="0">
                <a:solidFill>
                  <a:schemeClr val="accent1"/>
                </a:solidFill>
                <a:latin typeface="+mn-lt"/>
                <a:cs typeface="+mn-cs"/>
              </a:rPr>
              <a:t>Allow ANY spelling or grammar </a:t>
            </a:r>
            <a:r>
              <a:rPr lang="en-US" sz="2800" dirty="0" smtClean="0">
                <a:solidFill>
                  <a:schemeClr val="accent1"/>
                </a:solidFill>
                <a:latin typeface="+mn-lt"/>
                <a:cs typeface="+mn-cs"/>
              </a:rPr>
              <a:t>errors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ID Places That Hire LVNs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Skilled nursing facilities</a:t>
            </a:r>
          </a:p>
          <a:p>
            <a:pPr eaLnBrk="1" hangingPunct="1"/>
            <a:r>
              <a:rPr lang="en-US" altLang="en-US" dirty="0" smtClean="0"/>
              <a:t>Home healthcare agencies</a:t>
            </a:r>
          </a:p>
          <a:p>
            <a:pPr eaLnBrk="1" hangingPunct="1"/>
            <a:r>
              <a:rPr lang="en-US" altLang="en-US" dirty="0" smtClean="0"/>
              <a:t>Hospice</a:t>
            </a:r>
          </a:p>
          <a:p>
            <a:pPr eaLnBrk="1" hangingPunct="1"/>
            <a:r>
              <a:rPr lang="en-US" altLang="en-US" dirty="0" smtClean="0"/>
              <a:t>Clinics &amp; hospitals (e.g., </a:t>
            </a:r>
            <a:r>
              <a:rPr lang="en-US" altLang="en-US" dirty="0" smtClean="0">
                <a:hlinkClick r:id="rId3"/>
              </a:rPr>
              <a:t>Cottage</a:t>
            </a:r>
            <a:r>
              <a:rPr lang="en-US" altLang="en-US" dirty="0" smtClean="0"/>
              <a:t>)</a:t>
            </a:r>
          </a:p>
          <a:p>
            <a:pPr eaLnBrk="1" hangingPunct="1"/>
            <a:r>
              <a:rPr lang="en-US" altLang="en-US" dirty="0" smtClean="0"/>
              <a:t>Doctor’s </a:t>
            </a:r>
            <a:r>
              <a:rPr lang="en-US" altLang="en-US" smtClean="0"/>
              <a:t>offices </a:t>
            </a:r>
            <a:endParaRPr lang="en-US" altLang="en-US" smtClean="0"/>
          </a:p>
          <a:p>
            <a:pPr eaLnBrk="1" hangingPunct="1"/>
            <a:r>
              <a:rPr lang="en-US" altLang="en-US" smtClean="0"/>
              <a:t>SB School District</a:t>
            </a:r>
            <a:endParaRPr lang="en-US" altLang="en-US" dirty="0" smtClean="0"/>
          </a:p>
          <a:p>
            <a:pPr eaLnBrk="1" hangingPunct="1"/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1676795607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 idx="4294967295"/>
          </p:nvPr>
        </p:nvSpPr>
        <p:spPr>
          <a:xfrm>
            <a:off x="609600" y="609600"/>
            <a:ext cx="8001000" cy="914400"/>
          </a:xfrm>
        </p:spPr>
        <p:txBody>
          <a:bodyPr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GB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Résumé Writing Guidelines</a:t>
            </a:r>
            <a:endParaRPr lang="en-US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123" name="Content Placeholder 2"/>
          <p:cNvSpPr>
            <a:spLocks noGrp="1"/>
          </p:cNvSpPr>
          <p:nvPr>
            <p:ph idx="4294967295"/>
          </p:nvPr>
        </p:nvSpPr>
        <p:spPr>
          <a:xfrm>
            <a:off x="914400" y="2133600"/>
            <a:ext cx="7543800" cy="4114800"/>
          </a:xfrm>
        </p:spPr>
        <p:txBody>
          <a:bodyPr>
            <a:normAutofit/>
          </a:bodyPr>
          <a:lstStyle/>
          <a:p>
            <a:pPr marL="265176" indent="-265176" fontAlgn="auto">
              <a:spcBef>
                <a:spcPts val="75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Font typeface="Arial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GB" dirty="0" smtClean="0">
                <a:cs typeface="Times New Roman" pitchFamily="18" charset="0"/>
              </a:rPr>
              <a:t>Résumés are subjective– few true rules</a:t>
            </a:r>
          </a:p>
          <a:p>
            <a:pPr marL="548640" lvl="1" indent="-201168" fontAlgn="auto">
              <a:spcBef>
                <a:spcPts val="55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Font typeface="Arial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GB" sz="2200" dirty="0" smtClean="0">
                <a:cs typeface="Times New Roman" pitchFamily="18" charset="0"/>
              </a:rPr>
              <a:t>What you include</a:t>
            </a:r>
            <a:r>
              <a:rPr lang="en-GB" sz="2200" dirty="0">
                <a:cs typeface="Times New Roman" pitchFamily="18" charset="0"/>
              </a:rPr>
              <a:t> </a:t>
            </a:r>
            <a:r>
              <a:rPr lang="en-GB" sz="2200" dirty="0" smtClean="0">
                <a:cs typeface="Times New Roman" pitchFamily="18" charset="0"/>
              </a:rPr>
              <a:t>&amp; HOW you include it, has an impact</a:t>
            </a:r>
          </a:p>
          <a:p>
            <a:pPr marL="548640" lvl="1" indent="-201168" fontAlgn="auto">
              <a:spcBef>
                <a:spcPts val="55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Font typeface="Arial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endParaRPr lang="en-GB" sz="2200" dirty="0" smtClean="0">
              <a:cs typeface="Times New Roman" pitchFamily="18" charset="0"/>
            </a:endParaRPr>
          </a:p>
          <a:p>
            <a:pPr marL="265176" indent="-265176" fontAlgn="auto">
              <a:spcBef>
                <a:spcPts val="75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Font typeface="Arial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GB" dirty="0">
                <a:cs typeface="Times New Roman" pitchFamily="18" charset="0"/>
              </a:rPr>
              <a:t>YOU MUST TELL THE TRUTH</a:t>
            </a:r>
            <a:r>
              <a:rPr lang="en-GB" dirty="0" smtClean="0">
                <a:cs typeface="Times New Roman" pitchFamily="18" charset="0"/>
              </a:rPr>
              <a:t>!!</a:t>
            </a:r>
          </a:p>
          <a:p>
            <a:pPr marL="265176" indent="-265176" fontAlgn="auto">
              <a:spcBef>
                <a:spcPts val="75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Font typeface="Arial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endParaRPr lang="en-GB" dirty="0">
              <a:cs typeface="Times New Roman" pitchFamily="18" charset="0"/>
            </a:endParaRPr>
          </a:p>
          <a:p>
            <a:pPr marL="265176" indent="-265176" fontAlgn="auto">
              <a:spcBef>
                <a:spcPts val="75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Font typeface="Arial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GB" dirty="0" smtClean="0">
                <a:cs typeface="Times New Roman" pitchFamily="18" charset="0"/>
              </a:rPr>
              <a:t>Prioritize the information in order of interest to your reader– top left is highest emphasis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 idx="4294967295"/>
          </p:nvPr>
        </p:nvSpPr>
        <p:spPr>
          <a:xfrm>
            <a:off x="533400" y="304800"/>
            <a:ext cx="7772400" cy="1143000"/>
          </a:xfrm>
        </p:spPr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GB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Linking Yourself to the Position</a:t>
            </a:r>
            <a:endParaRPr lang="en-US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243" name="Content Placeholder 2"/>
          <p:cNvSpPr>
            <a:spLocks noGrp="1"/>
          </p:cNvSpPr>
          <p:nvPr>
            <p:ph idx="4294967295"/>
          </p:nvPr>
        </p:nvSpPr>
        <p:spPr>
          <a:xfrm>
            <a:off x="533400" y="2286000"/>
            <a:ext cx="7848600" cy="4038600"/>
          </a:xfrm>
        </p:spPr>
        <p:txBody>
          <a:bodyPr>
            <a:normAutofit/>
          </a:bodyPr>
          <a:lstStyle/>
          <a:p>
            <a:pPr marL="274320" indent="-274320" fontAlgn="auto">
              <a:spcBef>
                <a:spcPts val="85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Font typeface="Arial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GB" dirty="0" smtClean="0">
                <a:cs typeface="Times New Roman" pitchFamily="18" charset="0"/>
              </a:rPr>
              <a:t>Match YOUR skills &amp; qualifications to THEIR requirements and keywords</a:t>
            </a:r>
          </a:p>
          <a:p>
            <a:pPr marL="274320" indent="-274320" fontAlgn="auto">
              <a:spcBef>
                <a:spcPts val="85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Font typeface="Arial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GB" dirty="0" smtClean="0">
                <a:cs typeface="Times New Roman" pitchFamily="18" charset="0"/>
              </a:rPr>
              <a:t>Critique your résumé as if YOU were the employer– what would YOU want to see?</a:t>
            </a:r>
          </a:p>
          <a:p>
            <a:pPr marL="274320" indent="-274320" fontAlgn="auto">
              <a:spcBef>
                <a:spcPts val="850"/>
              </a:spcBef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endParaRPr lang="en-GB" dirty="0" smtClean="0">
              <a:cs typeface="Times New Roman" pitchFamily="18" charset="0"/>
            </a:endParaRPr>
          </a:p>
          <a:p>
            <a:pPr marL="274320" indent="-274320" algn="ctr" fontAlgn="auto">
              <a:spcBef>
                <a:spcPts val="850"/>
              </a:spcBef>
              <a:spcAft>
                <a:spcPts val="0"/>
              </a:spcAft>
              <a:buClr>
                <a:schemeClr val="accent3"/>
              </a:buClr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GB" b="1" i="1" dirty="0" smtClean="0">
                <a:cs typeface="Times New Roman" pitchFamily="18" charset="0"/>
              </a:rPr>
              <a:t>This is the single most important aspect of résumé writing!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7200" y="570065"/>
            <a:ext cx="4467225" cy="5772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685800" y="1143000"/>
            <a:ext cx="3200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What does a </a:t>
            </a:r>
            <a:r>
              <a:rPr lang="en-GB" sz="2800" dirty="0"/>
              <a:t>r</a:t>
            </a:r>
            <a:r>
              <a:rPr lang="en-GB" sz="2800" dirty="0" smtClean="0"/>
              <a:t>ésumé </a:t>
            </a:r>
            <a:r>
              <a:rPr lang="en-US" sz="2800" dirty="0" smtClean="0"/>
              <a:t>look like?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547655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457200" y="639763"/>
            <a:ext cx="8229600" cy="884237"/>
          </a:xfrm>
          <a:prstGeom prst="rect">
            <a:avLst/>
          </a:prstGeom>
        </p:spPr>
        <p:txBody>
          <a:bodyPr/>
          <a:lstStyle/>
          <a:p>
            <a:pPr defTabSz="914400" fontAlgn="auto">
              <a:spcAft>
                <a:spcPts val="0"/>
              </a:spcAft>
              <a:defRPr/>
            </a:pPr>
            <a:r>
              <a:rPr lang="en-US" sz="3000" dirty="0">
                <a:latin typeface="+mj-lt"/>
                <a:ea typeface="+mj-ea"/>
                <a:cs typeface="+mj-cs"/>
              </a:rPr>
              <a:t>Parts of a </a:t>
            </a:r>
            <a:r>
              <a:rPr lang="en-GB" sz="3000" dirty="0">
                <a:latin typeface="+mj-lt"/>
              </a:rPr>
              <a:t>Résumé </a:t>
            </a:r>
            <a:r>
              <a:rPr lang="en-US" sz="3000" dirty="0">
                <a:latin typeface="+mj-lt"/>
                <a:ea typeface="+mj-ea"/>
                <a:cs typeface="+mj-cs"/>
              </a:rPr>
              <a:t>: </a:t>
            </a:r>
            <a:r>
              <a:rPr lang="en-US" sz="5000" dirty="0"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rPr>
              <a:t>Contact Info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457200" y="2057400"/>
            <a:ext cx="4953000" cy="4068763"/>
          </a:xfrm>
          <a:prstGeom prst="rect">
            <a:avLst/>
          </a:prstGeom>
        </p:spPr>
        <p:txBody>
          <a:bodyPr/>
          <a:lstStyle/>
          <a:p>
            <a:pPr marL="265176" indent="-265176" algn="l" defTabSz="914400" fontAlgn="auto">
              <a:spcBef>
                <a:spcPts val="250"/>
              </a:spcBef>
              <a:spcAft>
                <a:spcPts val="600"/>
              </a:spcAft>
              <a:buClr>
                <a:schemeClr val="accent1"/>
              </a:buClr>
              <a:buSzPct val="80000"/>
              <a:buFont typeface="Wingdings 2"/>
              <a:buChar char=""/>
              <a:defRPr/>
            </a:pPr>
            <a:r>
              <a:rPr lang="en-US" sz="2000" dirty="0">
                <a:latin typeface="+mn-lt"/>
                <a:cs typeface="+mn-cs"/>
              </a:rPr>
              <a:t>Emphasize your </a:t>
            </a:r>
            <a:r>
              <a:rPr lang="en-US" sz="2000" b="1" dirty="0">
                <a:latin typeface="+mn-lt"/>
                <a:cs typeface="+mn-cs"/>
              </a:rPr>
              <a:t>Name</a:t>
            </a:r>
          </a:p>
          <a:p>
            <a:pPr marL="265176" indent="-265176" algn="l" defTabSz="914400" fontAlgn="auto">
              <a:spcBef>
                <a:spcPts val="250"/>
              </a:spcBef>
              <a:spcAft>
                <a:spcPts val="600"/>
              </a:spcAft>
              <a:buClr>
                <a:schemeClr val="accent1"/>
              </a:buClr>
              <a:buSzPct val="80000"/>
              <a:buFont typeface="Wingdings 2"/>
              <a:buChar char=""/>
              <a:defRPr/>
            </a:pPr>
            <a:r>
              <a:rPr lang="en-US" sz="2000" dirty="0">
                <a:latin typeface="+mn-lt"/>
                <a:cs typeface="+mn-cs"/>
              </a:rPr>
              <a:t>Use a local address if reliable</a:t>
            </a:r>
          </a:p>
          <a:p>
            <a:pPr marL="265176" indent="-265176" algn="l" defTabSz="914400" fontAlgn="auto">
              <a:spcBef>
                <a:spcPts val="250"/>
              </a:spcBef>
              <a:spcAft>
                <a:spcPts val="600"/>
              </a:spcAft>
              <a:buClr>
                <a:schemeClr val="accent1"/>
              </a:buClr>
              <a:buSzPct val="80000"/>
              <a:buFont typeface="Wingdings 2"/>
              <a:buChar char=""/>
              <a:defRPr/>
            </a:pPr>
            <a:r>
              <a:rPr lang="en-US" sz="2000" dirty="0">
                <a:latin typeface="+mn-lt"/>
                <a:cs typeface="+mn-cs"/>
              </a:rPr>
              <a:t>Phone numbers:  use cell phone number if you have a professional voice mail greeting </a:t>
            </a:r>
          </a:p>
          <a:p>
            <a:pPr marL="265176" indent="-265176" algn="l" defTabSz="914400" fontAlgn="auto">
              <a:spcBef>
                <a:spcPts val="250"/>
              </a:spcBef>
              <a:spcAft>
                <a:spcPts val="600"/>
              </a:spcAft>
              <a:buClr>
                <a:schemeClr val="accent1"/>
              </a:buClr>
              <a:buSzPct val="80000"/>
              <a:buFont typeface="Wingdings 2"/>
              <a:buChar char=""/>
              <a:defRPr/>
            </a:pPr>
            <a:r>
              <a:rPr lang="en-US" sz="2000" dirty="0">
                <a:latin typeface="+mn-lt"/>
                <a:cs typeface="+mn-cs"/>
              </a:rPr>
              <a:t>Provide </a:t>
            </a:r>
            <a:r>
              <a:rPr lang="en-US" sz="2000" i="1" dirty="0">
                <a:latin typeface="+mn-lt"/>
                <a:cs typeface="+mn-cs"/>
              </a:rPr>
              <a:t>appropriate</a:t>
            </a:r>
            <a:r>
              <a:rPr lang="en-US" sz="2000" dirty="0">
                <a:latin typeface="+mn-lt"/>
                <a:cs typeface="+mn-cs"/>
              </a:rPr>
              <a:t> e-mail address (NOT </a:t>
            </a:r>
            <a:r>
              <a:rPr lang="en-US" sz="2000" i="1" dirty="0" err="1">
                <a:latin typeface="+mn-lt"/>
                <a:cs typeface="+mn-cs"/>
              </a:rPr>
              <a:t>lazyboybob</a:t>
            </a:r>
            <a:r>
              <a:rPr lang="en-US" sz="2000" i="1" dirty="0">
                <a:latin typeface="+mn-lt"/>
                <a:cs typeface="+mn-cs"/>
              </a:rPr>
              <a:t>@...) </a:t>
            </a:r>
            <a:r>
              <a:rPr lang="en-US" sz="2000" dirty="0">
                <a:latin typeface="+mn-lt"/>
                <a:cs typeface="+mn-cs"/>
              </a:rPr>
              <a:t>and check on a daily basis</a:t>
            </a:r>
          </a:p>
          <a:p>
            <a:pPr marL="265176" indent="-265176" algn="l" defTabSz="914400" fontAlgn="auto">
              <a:spcBef>
                <a:spcPts val="250"/>
              </a:spcBef>
              <a:spcAft>
                <a:spcPts val="600"/>
              </a:spcAft>
              <a:buClr>
                <a:schemeClr val="accent1"/>
              </a:buClr>
              <a:buSzPct val="80000"/>
              <a:buFont typeface="Wingdings 2"/>
              <a:buChar char=""/>
              <a:defRPr/>
            </a:pPr>
            <a:r>
              <a:rPr lang="en-US" sz="2000" dirty="0">
                <a:latin typeface="+mn-lt"/>
                <a:cs typeface="+mn-cs"/>
              </a:rPr>
              <a:t>Recommend 10-12 font size for contact information and remainder of </a:t>
            </a:r>
            <a:r>
              <a:rPr lang="en-US" sz="2000" dirty="0" smtClean="0">
                <a:latin typeface="+mn-lt"/>
              </a:rPr>
              <a:t>résumé</a:t>
            </a:r>
            <a:endParaRPr lang="en-US" sz="2000" dirty="0">
              <a:latin typeface="+mn-lt"/>
              <a:cs typeface="+mn-cs"/>
            </a:endParaRPr>
          </a:p>
        </p:txBody>
      </p:sp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200" y="1752598"/>
            <a:ext cx="3523496" cy="4562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457200" y="1981200"/>
            <a:ext cx="4648200" cy="2057400"/>
          </a:xfrm>
          <a:prstGeom prst="rect">
            <a:avLst/>
          </a:prstGeom>
        </p:spPr>
        <p:txBody>
          <a:bodyPr/>
          <a:lstStyle/>
          <a:p>
            <a:pPr marL="265176" indent="-265176" algn="l" defTabSz="914400" fontAlgn="auto"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Arial" pitchFamily="34" charset="0"/>
              <a:buChar char="•"/>
              <a:defRPr/>
            </a:pPr>
            <a:r>
              <a:rPr lang="en-US" dirty="0" smtClean="0">
                <a:latin typeface="+mn-lt"/>
                <a:cs typeface="+mn-cs"/>
              </a:rPr>
              <a:t>I </a:t>
            </a:r>
            <a:r>
              <a:rPr lang="en-US" dirty="0">
                <a:latin typeface="+mn-lt"/>
                <a:cs typeface="+mn-cs"/>
              </a:rPr>
              <a:t>want a job </a:t>
            </a:r>
            <a:r>
              <a:rPr lang="en-US" dirty="0" smtClean="0">
                <a:latin typeface="+mn-lt"/>
                <a:cs typeface="+mn-cs"/>
              </a:rPr>
              <a:t>at an assisted living facility which will </a:t>
            </a:r>
            <a:r>
              <a:rPr lang="en-US" dirty="0">
                <a:latin typeface="+mn-lt"/>
                <a:cs typeface="+mn-cs"/>
              </a:rPr>
              <a:t>value me and allow me to grow and gain experience.    </a:t>
            </a:r>
            <a:r>
              <a:rPr lang="en-US" dirty="0" smtClean="0">
                <a:latin typeface="+mn-lt"/>
                <a:cs typeface="+mn-cs"/>
              </a:rPr>
              <a:t>(</a:t>
            </a:r>
            <a:r>
              <a:rPr lang="en-US" i="1" dirty="0" smtClean="0">
                <a:latin typeface="+mn-lt"/>
                <a:cs typeface="+mn-cs"/>
              </a:rPr>
              <a:t>Wrong focus</a:t>
            </a:r>
            <a:r>
              <a:rPr lang="en-US" dirty="0" smtClean="0">
                <a:latin typeface="+mn-lt"/>
                <a:cs typeface="+mn-cs"/>
              </a:rPr>
              <a:t>…)                      </a:t>
            </a:r>
            <a:endParaRPr lang="en-US" dirty="0">
              <a:latin typeface="+mn-lt"/>
              <a:cs typeface="+mn-cs"/>
            </a:endParaRPr>
          </a:p>
          <a:p>
            <a:pPr marL="265176" indent="-265176" defTabSz="914400" fontAlgn="auto"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defRPr/>
            </a:pPr>
            <a:r>
              <a:rPr lang="en-US" sz="2000" dirty="0">
                <a:latin typeface="+mn-lt"/>
                <a:cs typeface="+mn-cs"/>
              </a:rPr>
              <a:t>vs</a:t>
            </a:r>
            <a:r>
              <a:rPr lang="en-US" sz="2000" dirty="0" smtClean="0">
                <a:latin typeface="+mn-lt"/>
                <a:cs typeface="+mn-cs"/>
              </a:rPr>
              <a:t>. direct…</a:t>
            </a:r>
            <a:endParaRPr lang="en-US" sz="2000" dirty="0">
              <a:latin typeface="+mn-lt"/>
              <a:cs typeface="+mn-cs"/>
            </a:endParaRPr>
          </a:p>
          <a:p>
            <a:pPr marL="265176" indent="-265176" algn="l" defTabSz="914400" fontAlgn="auto"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defRPr/>
            </a:pPr>
            <a:endParaRPr lang="en-US" sz="2000" dirty="0">
              <a:latin typeface="+mn-lt"/>
              <a:cs typeface="+mn-cs"/>
            </a:endParaRPr>
          </a:p>
        </p:txBody>
      </p:sp>
      <p:sp>
        <p:nvSpPr>
          <p:cNvPr id="4" name="Rectangle 4"/>
          <p:cNvSpPr txBox="1">
            <a:spLocks noChangeArrowheads="1"/>
          </p:cNvSpPr>
          <p:nvPr/>
        </p:nvSpPr>
        <p:spPr>
          <a:xfrm>
            <a:off x="609600" y="3505200"/>
            <a:ext cx="4800600" cy="3048000"/>
          </a:xfrm>
          <a:prstGeom prst="rect">
            <a:avLst/>
          </a:prstGeom>
        </p:spPr>
        <p:txBody>
          <a:bodyPr/>
          <a:lstStyle/>
          <a:p>
            <a:pPr marL="265176" indent="-265176" algn="l" defTabSz="914400" fontAlgn="auto"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defRPr/>
            </a:pPr>
            <a:endParaRPr lang="en-US" sz="2000" dirty="0">
              <a:latin typeface="+mn-lt"/>
              <a:cs typeface="+mn-cs"/>
            </a:endParaRPr>
          </a:p>
        </p:txBody>
      </p:sp>
      <p:sp>
        <p:nvSpPr>
          <p:cNvPr id="5" name="Rectangle 1"/>
          <p:cNvSpPr txBox="1">
            <a:spLocks noChangeArrowheads="1"/>
          </p:cNvSpPr>
          <p:nvPr/>
        </p:nvSpPr>
        <p:spPr>
          <a:xfrm>
            <a:off x="457200" y="533400"/>
            <a:ext cx="8077200" cy="1143000"/>
          </a:xfrm>
          <a:prstGeom prst="rect">
            <a:avLst/>
          </a:prstGeom>
        </p:spPr>
        <p:txBody>
          <a:bodyPr lIns="0" tIns="0" rIns="0" bIns="0" anchor="b">
            <a:normAutofit fontScale="85000" lnSpcReduction="20000"/>
          </a:bodyPr>
          <a:lstStyle/>
          <a:p>
            <a:pPr defTabSz="914400" fontAlgn="auto">
              <a:spcAft>
                <a:spcPts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GB" sz="3000" dirty="0">
                <a:latin typeface="+mj-lt"/>
                <a:ea typeface="+mj-ea"/>
                <a:cs typeface="+mj-cs"/>
              </a:rPr>
              <a:t>Parts of a Résumé:  </a:t>
            </a:r>
            <a:r>
              <a:rPr lang="en-GB" sz="5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Objective </a:t>
            </a:r>
            <a:r>
              <a:rPr lang="en-GB" sz="5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Statement</a:t>
            </a:r>
            <a:br>
              <a:rPr lang="en-GB" sz="5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</a:br>
            <a:r>
              <a:rPr lang="en-GB" sz="5400" dirty="0" smtClean="0"/>
              <a:t> </a:t>
            </a:r>
            <a:r>
              <a:rPr lang="en-GB" sz="3300" dirty="0" smtClean="0">
                <a:latin typeface="+mj-lt"/>
              </a:rPr>
              <a:t>Type 1 (for specific position)</a:t>
            </a:r>
            <a:endParaRPr lang="en-GB" sz="33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0" y="1867244"/>
            <a:ext cx="3433763" cy="44749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Rectangle 3"/>
          <p:cNvSpPr txBox="1">
            <a:spLocks noChangeArrowheads="1"/>
          </p:cNvSpPr>
          <p:nvPr/>
        </p:nvSpPr>
        <p:spPr>
          <a:xfrm>
            <a:off x="304800" y="4038600"/>
            <a:ext cx="4648200" cy="2057400"/>
          </a:xfrm>
          <a:prstGeom prst="rect">
            <a:avLst/>
          </a:prstGeom>
        </p:spPr>
        <p:txBody>
          <a:bodyPr/>
          <a:lstStyle/>
          <a:p>
            <a:pPr marL="639763" lvl="1" indent="-246063" algn="l" defTabSz="914400"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GB" dirty="0" smtClean="0"/>
              <a:t>Licensed Vocational Nurse at Casa  </a:t>
            </a:r>
            <a:r>
              <a:rPr lang="en-GB" dirty="0" err="1" smtClean="0"/>
              <a:t>Dorinda</a:t>
            </a:r>
            <a:endParaRPr lang="en-GB" dirty="0" smtClean="0"/>
          </a:p>
          <a:p>
            <a:pPr marL="639763" lvl="1" indent="-246063" algn="l" defTabSz="914400"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GB" dirty="0" smtClean="0"/>
              <a:t>To secure position as a medical administration nurse for Valle Verde ...</a:t>
            </a:r>
          </a:p>
          <a:p>
            <a:pPr marL="265176" indent="-265176" defTabSz="914400" fontAlgn="auto"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defRPr/>
            </a:pPr>
            <a:endParaRPr lang="en-US" sz="2000" dirty="0">
              <a:latin typeface="+mn-lt"/>
              <a:cs typeface="+mn-cs"/>
            </a:endParaRPr>
          </a:p>
          <a:p>
            <a:pPr marL="265176" indent="-265176" algn="l" defTabSz="914400" fontAlgn="auto"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defRPr/>
            </a:pPr>
            <a:endParaRPr lang="en-US" sz="2000" dirty="0"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28600" y="2362200"/>
            <a:ext cx="8686800" cy="4343400"/>
          </a:xfrm>
          <a:ln/>
        </p:spPr>
        <p:txBody>
          <a:bodyPr lIns="0" tIns="0" rIns="0" bIns="0"/>
          <a:lstStyle/>
          <a:p>
            <a:pPr lvl="1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dirty="0" smtClean="0"/>
              <a:t>To secure a position utilizing my strong  patient care and organizational skills to make a significant contribution in medical care activities</a:t>
            </a:r>
            <a:br>
              <a:rPr lang="en-GB" dirty="0" smtClean="0"/>
            </a:br>
            <a:endParaRPr lang="en-GB" dirty="0" smtClean="0"/>
          </a:p>
          <a:p>
            <a:pPr lvl="1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dirty="0" smtClean="0"/>
              <a:t>To contribute to a health care </a:t>
            </a:r>
            <a:r>
              <a:rPr lang="en-GB" dirty="0" err="1" smtClean="0"/>
              <a:t>center</a:t>
            </a:r>
            <a:r>
              <a:rPr lang="en-GB" dirty="0" smtClean="0"/>
              <a:t> that can use a dedicated and hard working medical professional with exceptional communication and organizational skills</a:t>
            </a:r>
            <a:endParaRPr lang="en-GB" dirty="0"/>
          </a:p>
        </p:txBody>
      </p:sp>
      <p:sp>
        <p:nvSpPr>
          <p:cNvPr id="7" name="Rectangle 1"/>
          <p:cNvSpPr txBox="1">
            <a:spLocks noGrp="1" noChangeArrowheads="1"/>
          </p:cNvSpPr>
          <p:nvPr>
            <p:ph type="title"/>
          </p:nvPr>
        </p:nvSpPr>
        <p:spPr>
          <a:xfrm>
            <a:off x="457200" y="838200"/>
            <a:ext cx="8229600" cy="1143000"/>
          </a:xfrm>
          <a:prstGeom prst="rect">
            <a:avLst/>
          </a:prstGeom>
        </p:spPr>
        <p:txBody>
          <a:bodyPr lIns="0" tIns="0" rIns="0" bIns="0" anchor="b">
            <a:normAutofit fontScale="90000"/>
          </a:bodyPr>
          <a:lstStyle/>
          <a:p>
            <a:pPr algn="ctr" defTabSz="914400" fontAlgn="auto">
              <a:spcAft>
                <a:spcPts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GB" sz="3000" dirty="0">
                <a:latin typeface="+mj-lt"/>
                <a:ea typeface="+mj-ea"/>
                <a:cs typeface="+mj-cs"/>
              </a:rPr>
              <a:t>Parts of a Résumé:  </a:t>
            </a:r>
            <a:r>
              <a:rPr lang="en-GB" sz="5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Objective </a:t>
            </a:r>
            <a:r>
              <a:rPr lang="en-GB" sz="5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Statement</a:t>
            </a:r>
            <a:br>
              <a:rPr lang="en-GB" sz="5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</a:br>
            <a:r>
              <a:rPr lang="en-GB" sz="5400" dirty="0" smtClean="0"/>
              <a:t> </a:t>
            </a:r>
            <a:r>
              <a:rPr lang="en-GB" sz="3300" dirty="0" smtClean="0"/>
              <a:t>Type 2 (for  skills you bring)</a:t>
            </a:r>
            <a:endParaRPr lang="en-GB" sz="33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1156</TotalTime>
  <Words>1175</Words>
  <Application>Microsoft Office PowerPoint</Application>
  <PresentationFormat>On-screen Show (4:3)</PresentationFormat>
  <Paragraphs>195</Paragraphs>
  <Slides>21</Slides>
  <Notes>15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Flow</vt:lpstr>
      <vt:lpstr>  Writing Your Résumé Career Center Workshop- Nursing</vt:lpstr>
      <vt:lpstr>What is a Résumé?</vt:lpstr>
      <vt:lpstr>ID Places That Hire LVNs</vt:lpstr>
      <vt:lpstr>Résumé Writing Guidelines</vt:lpstr>
      <vt:lpstr>Linking Yourself to the Position</vt:lpstr>
      <vt:lpstr>PowerPoint Presentation</vt:lpstr>
      <vt:lpstr>PowerPoint Presentation</vt:lpstr>
      <vt:lpstr>PowerPoint Presentation</vt:lpstr>
      <vt:lpstr>Parts of a Résumé:  Objective Statement  Type 2 (for  skills you bring)</vt:lpstr>
      <vt:lpstr>Parts of a Résumé:  Summary of Qualifications</vt:lpstr>
      <vt:lpstr>Parts of a Résumé: Education</vt:lpstr>
      <vt:lpstr>PowerPoint Presentation</vt:lpstr>
      <vt:lpstr> Parts of a Résumé: Experience</vt:lpstr>
      <vt:lpstr> Chronological</vt:lpstr>
      <vt:lpstr> Chronological Example  (bullet or paragraph)</vt:lpstr>
      <vt:lpstr> Functional</vt:lpstr>
      <vt:lpstr>Look and Feel…</vt:lpstr>
      <vt:lpstr>Résumé Formatting</vt:lpstr>
      <vt:lpstr>PowerPoint Presentation</vt:lpstr>
      <vt:lpstr>Parts of a Résumé: Other Sections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Resume Rocket Science</dc:title>
  <dc:creator>khunt</dc:creator>
  <cp:lastModifiedBy>Eurman, Valerie S.</cp:lastModifiedBy>
  <cp:revision>99</cp:revision>
  <cp:lastPrinted>2014-04-08T19:47:42Z</cp:lastPrinted>
  <dcterms:modified xsi:type="dcterms:W3CDTF">2014-04-08T23:30:49Z</dcterms:modified>
</cp:coreProperties>
</file>