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4" r:id="rId1"/>
  </p:sldMasterIdLst>
  <p:notesMasterIdLst>
    <p:notesMasterId r:id="rId35"/>
  </p:notesMasterIdLst>
  <p:handoutMasterIdLst>
    <p:handoutMasterId r:id="rId36"/>
  </p:handoutMasterIdLst>
  <p:sldIdLst>
    <p:sldId id="275" r:id="rId2"/>
    <p:sldId id="277" r:id="rId3"/>
    <p:sldId id="278" r:id="rId4"/>
    <p:sldId id="279" r:id="rId5"/>
    <p:sldId id="284" r:id="rId6"/>
    <p:sldId id="285" r:id="rId7"/>
    <p:sldId id="286" r:id="rId8"/>
    <p:sldId id="294" r:id="rId9"/>
    <p:sldId id="261" r:id="rId10"/>
    <p:sldId id="287" r:id="rId11"/>
    <p:sldId id="264" r:id="rId12"/>
    <p:sldId id="295" r:id="rId13"/>
    <p:sldId id="296" r:id="rId14"/>
    <p:sldId id="292" r:id="rId15"/>
    <p:sldId id="293" r:id="rId16"/>
    <p:sldId id="270" r:id="rId17"/>
    <p:sldId id="271" r:id="rId18"/>
    <p:sldId id="297" r:id="rId19"/>
    <p:sldId id="299" r:id="rId20"/>
    <p:sldId id="291" r:id="rId21"/>
    <p:sldId id="276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2" r:id="rId34"/>
  </p:sldIdLst>
  <p:sldSz cx="9144000" cy="6858000" type="screen4x3"/>
  <p:notesSz cx="7010400" cy="92964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0337" autoAdjust="0"/>
  </p:normalViewPr>
  <p:slideViewPr>
    <p:cSldViewPr>
      <p:cViewPr varScale="1">
        <p:scale>
          <a:sx n="76" d="100"/>
          <a:sy n="76" d="100"/>
        </p:scale>
        <p:origin x="1014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66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C52B2CC-53C8-415E-9191-F202383BE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13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3369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4721" y="4416426"/>
            <a:ext cx="5140960" cy="418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3369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176E168-366E-4271-AB37-616645D71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351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6805E70-868B-4D27-9257-F1AA225BC6B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15B1EF-3A2D-474A-A854-C7B3A95EB38A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789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Is this working for you?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0BC78B-83A5-4791-B047-E464CA7F44DD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2"/>
          <p:cNvSpPr>
            <a:spLocks noGrp="1" noChangeArrowheads="1"/>
          </p:cNvSpPr>
          <p:nvPr>
            <p:ph type="body"/>
          </p:nvPr>
        </p:nvSpPr>
        <p:spPr>
          <a:xfrm>
            <a:off x="934720" y="4416425"/>
            <a:ext cx="5142577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Review</a:t>
            </a:r>
            <a:r>
              <a:rPr lang="en-GB" sz="1100" smtClean="0">
                <a:cs typeface="Lucida Sans Unicode" pitchFamily="34" charset="0"/>
              </a:rPr>
              <a:t> postal, scannable,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paper type – 20 lb., colors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templates ?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smtClean="0">
                <a:cs typeface="Lucida Sans Unicode" pitchFamily="34" charset="0"/>
              </a:rPr>
              <a:t>Proofread!</a:t>
            </a:r>
            <a:r>
              <a:rPr lang="en-GB" sz="1100" smtClean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C5272-9727-471B-AA59-01552935400C}" type="slidenum">
              <a:rPr lang="en-US"/>
              <a:pPr/>
              <a:t>22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Copperplate Gothic Light" pitchFamily="34" charset="0"/>
              </a:rPr>
              <a:t>We’ll cover </a:t>
            </a:r>
          </a:p>
          <a:p>
            <a:r>
              <a:rPr lang="en-US" smtClean="0">
                <a:latin typeface="Copperplate Gothic Light" pitchFamily="34" charset="0"/>
              </a:rPr>
              <a:t>Hiring decisions</a:t>
            </a:r>
          </a:p>
          <a:p>
            <a:r>
              <a:rPr lang="en-US" smtClean="0">
                <a:latin typeface="Copperplate Gothic Light" pitchFamily="34" charset="0"/>
              </a:rPr>
              <a:t>Stages of an Interview</a:t>
            </a:r>
          </a:p>
          <a:p>
            <a:r>
              <a:rPr lang="en-US" smtClean="0">
                <a:latin typeface="Copperplate Gothic Light" pitchFamily="34" charset="0"/>
              </a:rPr>
              <a:t>Key Interview Questions</a:t>
            </a:r>
          </a:p>
          <a:p>
            <a:r>
              <a:rPr lang="en-US" smtClean="0">
                <a:latin typeface="Copperplate Gothic Light" pitchFamily="34" charset="0"/>
              </a:rPr>
              <a:t>Preparing for the Interview</a:t>
            </a:r>
          </a:p>
          <a:p>
            <a:r>
              <a:rPr lang="en-US" smtClean="0">
                <a:latin typeface="Copperplate Gothic Light" pitchFamily="34" charset="0"/>
              </a:rPr>
              <a:t>Follow-up Etiquette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0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8803E0-8B84-48E6-862E-8E6AB867F16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62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Remind students before starting workshop: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There is no right or wrong résumé.  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 the position. Put yourself in their frame of reference.  They need to know </a:t>
            </a:r>
            <a:r>
              <a:rPr lang="en-GB" sz="1100" b="1" dirty="0" smtClean="0">
                <a:cs typeface="Times New Roman" pitchFamily="18" charset="0"/>
              </a:rPr>
              <a:t>why</a:t>
            </a:r>
            <a:r>
              <a:rPr lang="en-GB" sz="1100" dirty="0" smtClean="0">
                <a:cs typeface="Times New Roman" pitchFamily="18" charset="0"/>
              </a:rPr>
              <a:t> they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 are reading this résumé.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Remind students to continue to update their résumé as they gain more experience.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Writing a résumé is a life skill to master, not a one-time event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0D191A-6536-43F8-A09D-1B580FF6528E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Story about lying and getting busted</a:t>
            </a: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Focus résumé on target skills being looked for in recruitment / vacancy announcement.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9DB89B-39B7-4C23-9F55-873006C88151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Make it clear to the employer why you want to work there (goals!) particularly if your past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   experience doesn’t lead directly to their position by understanding organization’s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   culture / mission / values and communicating how you can contribute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FC1914-59CA-49DB-894B-28122300DAF4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A416FB4-AD18-43FA-94C0-09D983A0E11A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2"/>
          <p:cNvSpPr>
            <a:spLocks noGrp="1" noChangeArrowheads="1"/>
          </p:cNvSpPr>
          <p:nvPr>
            <p:ph type="body"/>
          </p:nvPr>
        </p:nvSpPr>
        <p:spPr>
          <a:xfrm>
            <a:off x="934720" y="4416425"/>
            <a:ext cx="5142577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Resume IS a skills section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Make as consistent as possible with Experience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Be careful here for redundancy or irrelevance.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F11D173-7223-4729-B5E9-C409CA625E06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379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095750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Don’t short change yourself</a:t>
            </a:r>
          </a:p>
          <a:p>
            <a:endParaRPr lang="en-US" dirty="0" smtClean="0"/>
          </a:p>
          <a:p>
            <a:r>
              <a:rPr lang="en-US" dirty="0" smtClean="0"/>
              <a:t>90% of student resumes skimp on the emphasis of education.  </a:t>
            </a:r>
          </a:p>
          <a:p>
            <a:endParaRPr lang="en-US" dirty="0" smtClean="0"/>
          </a:p>
          <a:p>
            <a:r>
              <a:rPr lang="en-US" dirty="0" smtClean="0"/>
              <a:t>Many local employers WANT to hire SBCC students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5089F1E-2F82-46E1-85C0-B38BD53C4C69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Be consistent</a:t>
            </a:r>
          </a:p>
          <a:p>
            <a:endParaRPr lang="en-US" smtClean="0"/>
          </a:p>
          <a:p>
            <a:r>
              <a:rPr lang="en-US" smtClean="0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1EAE87A-D279-4DBC-8125-7C9605FD9BFA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18623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E43B3BF-7BAC-4C93-9CA5-F79130EC003B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584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Don’t just give job description – think outside the job description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FFB81-2861-44EF-A8FE-1A8367F27BC3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8356-B6F2-4EE5-911C-09762681F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40B4-2C6C-4E8D-9FD2-410BAAD3FD48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69BF1-41A2-4791-A567-5788387C6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19C2-BEA4-4CB3-9462-1CB163F85D32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DA625-185D-4674-B7CD-8F36FD6F2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57560-E29A-425D-ABEA-B8FA6BE52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EA682-5BC4-40F3-B0DB-BBDEDE7D9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8832-6C33-473E-94C1-6C007056BDA5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0336-C5C0-4CF5-B6C3-F4546A0A5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1F62-D7E1-4135-A736-75E35C57D18D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C8D70-EB45-4A53-A2B6-BB70D6E8E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60CF7-CBD1-4795-8EC6-766DF89A8B5F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106DE-B04B-41C2-9E3B-6FC78ABFA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25829-F1BF-4137-B71C-1F2A3A331DFF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4B26F-426E-4821-A411-B23B244DC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6182-33D7-468E-9128-F185147F2B82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5806B-6C0F-4E8A-A3BC-47F962C8C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151FE-077A-4C78-8877-7EAE92AADD6C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D5102-39C7-4FF8-B09F-5FD4D1811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3D5F-33EA-4953-A13D-F8E29F9DDCC8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DBB2E-C8C8-46C5-9345-2329ED9E5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F329-FC5C-46CC-8D38-63FAC9097150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6C9CF-8DC2-444C-876A-D7C5E7B35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7AF406-51E1-4BCE-BB43-9821B4342C32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F527B83-23C8-449F-94ED-FE7E608B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8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9" r:id="rId9"/>
    <p:sldLayoutId id="2147483935" r:id="rId10"/>
    <p:sldLayoutId id="2147483936" r:id="rId11"/>
    <p:sldLayoutId id="2147483940" r:id="rId12"/>
    <p:sldLayoutId id="214748394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bcc.edu/careercenter/pdf/Resume-template-Essentials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bcc.edu/careercenter/pdf/Functional-Resume-Template-Reasons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bcc.edu/careercenter/resumes_interviews.php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bJHkwHZCC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9Ga3_cNYAPg&amp;feature=relat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124200"/>
            <a:ext cx="7620000" cy="24384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smtClean="0"/>
              <a:t/>
            </a:r>
            <a:br>
              <a:rPr lang="en-US" b="1" smtClean="0"/>
            </a:br>
            <a:r>
              <a:rPr lang="en-US" sz="56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</a:t>
            </a:r>
            <a: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Interview Tips</a:t>
            </a:r>
            <a:b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Career Center</a:t>
            </a:r>
            <a:b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Workshop</a:t>
            </a:r>
            <a:endParaRPr lang="en-US" sz="33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3" name="Picture 7" descr="sbcc_lg_on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914400"/>
            <a:ext cx="1981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39763"/>
            <a:ext cx="8229600" cy="9604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Education Example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16764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1905000"/>
            <a:ext cx="8001000" cy="44958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defRPr/>
            </a:pPr>
            <a:r>
              <a:rPr lang="en-US" sz="2000" dirty="0">
                <a:latin typeface="+mn-lt"/>
                <a:cs typeface="+mn-cs"/>
              </a:rPr>
              <a:t>Santa Barbara City College, Santa Barbara, CA</a:t>
            </a:r>
            <a:br>
              <a:rPr lang="en-US" sz="2000" dirty="0">
                <a:latin typeface="+mn-lt"/>
                <a:cs typeface="+mn-cs"/>
              </a:rPr>
            </a:br>
            <a:r>
              <a:rPr lang="en-US" sz="2000" b="1" dirty="0"/>
              <a:t> A.S., </a:t>
            </a:r>
            <a:r>
              <a:rPr lang="en-US" sz="2000" b="1" dirty="0" smtClean="0"/>
              <a:t>Computer Science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dirty="0">
                <a:latin typeface="+mn-lt"/>
                <a:cs typeface="+mn-cs"/>
              </a:rPr>
              <a:t>Expected date of graduation: </a:t>
            </a:r>
            <a:r>
              <a:rPr lang="en-US" sz="2000" dirty="0" smtClean="0">
                <a:latin typeface="+mn-lt"/>
                <a:cs typeface="+mn-cs"/>
              </a:rPr>
              <a:t>5/2020</a:t>
            </a: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Honors: 3.6 GPA, Dean’s List (2 terms)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Related Coursework: </a:t>
            </a:r>
            <a:r>
              <a:rPr lang="en-US" sz="2000" dirty="0" smtClean="0">
                <a:latin typeface="+mn-lt"/>
                <a:cs typeface="+mn-cs"/>
              </a:rPr>
              <a:t>HTML &amp; </a:t>
            </a:r>
            <a:r>
              <a:rPr lang="en-US" sz="2000" dirty="0" err="1" smtClean="0">
                <a:latin typeface="+mn-lt"/>
                <a:cs typeface="+mn-cs"/>
              </a:rPr>
              <a:t>Webmastering</a:t>
            </a:r>
            <a:r>
              <a:rPr lang="en-US" sz="2000" dirty="0" smtClean="0">
                <a:latin typeface="+mn-lt"/>
                <a:cs typeface="+mn-cs"/>
              </a:rPr>
              <a:t>, Web Server Programming, </a:t>
            </a:r>
            <a:r>
              <a:rPr lang="en-US" sz="2000" dirty="0" err="1" smtClean="0">
                <a:latin typeface="+mn-lt"/>
                <a:cs typeface="+mn-cs"/>
              </a:rPr>
              <a:t>Javascript</a:t>
            </a:r>
            <a:r>
              <a:rPr lang="en-US" sz="2000" dirty="0" smtClean="0">
                <a:latin typeface="+mn-lt"/>
                <a:cs typeface="+mn-cs"/>
              </a:rPr>
              <a:t> and C Programming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000" i="1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defRPr/>
            </a:pPr>
            <a:r>
              <a:rPr lang="en-US" sz="2000" i="1" dirty="0">
                <a:latin typeface="+mn-lt"/>
                <a:cs typeface="+mn-cs"/>
              </a:rPr>
              <a:t>Special Projects</a:t>
            </a:r>
            <a:r>
              <a:rPr lang="en-US" sz="2000" dirty="0">
                <a:latin typeface="+mn-lt"/>
                <a:cs typeface="+mn-cs"/>
              </a:rPr>
              <a:t>:  </a:t>
            </a:r>
            <a:r>
              <a:rPr lang="en-US" sz="2000" dirty="0" smtClean="0">
                <a:latin typeface="+mn-lt"/>
                <a:cs typeface="+mn-cs"/>
              </a:rPr>
              <a:t>Website Development, </a:t>
            </a:r>
            <a:r>
              <a:rPr lang="en-US" sz="2000" dirty="0" smtClean="0">
                <a:latin typeface="+mn-lt"/>
                <a:cs typeface="+mn-cs"/>
              </a:rPr>
              <a:t>Fall</a:t>
            </a:r>
            <a:r>
              <a:rPr lang="en-US" sz="2000" dirty="0" smtClean="0">
                <a:latin typeface="+mn-lt"/>
                <a:cs typeface="+mn-cs"/>
              </a:rPr>
              <a:t> 2018</a:t>
            </a: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Designed </a:t>
            </a:r>
            <a:r>
              <a:rPr lang="en-US" sz="2000" dirty="0" smtClean="0">
                <a:latin typeface="+mn-lt"/>
                <a:cs typeface="+mn-cs"/>
              </a:rPr>
              <a:t>website </a:t>
            </a:r>
            <a:r>
              <a:rPr lang="en-US" sz="2000" dirty="0" smtClean="0">
                <a:latin typeface="+mn-lt"/>
                <a:cs typeface="+mn-cs"/>
              </a:rPr>
              <a:t>with a team of students for a local company</a:t>
            </a:r>
            <a:r>
              <a:rPr lang="en-US" sz="2000" dirty="0" smtClean="0">
                <a:latin typeface="+mn-lt"/>
                <a:cs typeface="+mn-cs"/>
              </a:rPr>
              <a:t> </a:t>
            </a: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>
                <a:latin typeface="+mn-lt"/>
                <a:cs typeface="+mn-cs"/>
              </a:rPr>
              <a:t>Set up blog for the employer to update consumers</a:t>
            </a: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>
                <a:latin typeface="+mn-lt"/>
                <a:cs typeface="+mn-cs"/>
              </a:rPr>
              <a:t>Took photographs and added digital images</a:t>
            </a:r>
            <a:endParaRPr lang="en-US" sz="2000" b="1" dirty="0">
              <a:latin typeface="+mn-lt"/>
              <a:cs typeface="+mn-cs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1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79413"/>
            <a:ext cx="83058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05000"/>
            <a:ext cx="8001000" cy="4254500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Be consistent with how you choose to organize and describe your experience.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Include: </a:t>
            </a:r>
            <a:r>
              <a:rPr lang="en-GB" sz="2400" i="1" dirty="0" smtClean="0"/>
              <a:t>Title, Organization, </a:t>
            </a:r>
            <a:r>
              <a:rPr lang="en-GB" sz="2400" b="1" i="1" dirty="0" smtClean="0"/>
              <a:t>City</a:t>
            </a:r>
            <a:r>
              <a:rPr lang="en-GB" sz="2400" i="1" dirty="0" smtClean="0"/>
              <a:t>, State, Dates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>
                <a:cs typeface="Times New Roman" pitchFamily="18" charset="0"/>
              </a:rPr>
              <a:t>If your job title is not descriptive, consider replacing it with a functional title (Student Worker III = Asst Mgr of Graphics Lab)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>
                <a:cs typeface="Times New Roman" pitchFamily="18" charset="0"/>
              </a:rPr>
              <a:t>Your degree is your “job title” under Education (i.e. AA, Graphic Design) 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62000"/>
            <a:ext cx="8183563" cy="10668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GB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Describing Work Experience</a:t>
            </a:r>
            <a:endParaRPr lang="en-US" sz="5000" dirty="0"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2057400"/>
            <a:ext cx="8183563" cy="41878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Focus on accomplishments, not routine duties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ACTION verbs – created, managed, coordinated...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numbers (numerals) whenever you can: $9800,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>
                <a:latin typeface="+mn-lt"/>
                <a:cs typeface="Times New Roman" pitchFamily="18" charset="0"/>
              </a:rPr>
              <a:t>7 clients, 45%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 superlative whenever you can: first, best,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>
                <a:latin typeface="+mn-lt"/>
                <a:cs typeface="Times New Roman" pitchFamily="18" charset="0"/>
              </a:rPr>
              <a:t>fastest, largest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Write long on your first draft - you can edit later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45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Take a Management Point of View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057400"/>
            <a:ext cx="8001000" cy="40687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 smtClean="0">
                <a:latin typeface="+mn-lt"/>
                <a:cs typeface="+mn-cs"/>
              </a:rPr>
              <a:t>Show </a:t>
            </a:r>
            <a:r>
              <a:rPr lang="en-US" dirty="0">
                <a:latin typeface="+mn-lt"/>
                <a:cs typeface="+mn-cs"/>
              </a:rPr>
              <a:t>some understanding of how your task fit into the company’s overall goals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>
                <a:latin typeface="+mn-lt"/>
                <a:cs typeface="+mn-cs"/>
              </a:rPr>
              <a:t>“Resulted in 5% reduction in inventory due to more efficient logistics, representing a one-time $5,000,000 savings to company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>
                <a:latin typeface="+mn-lt"/>
                <a:cs typeface="+mn-cs"/>
              </a:rPr>
              <a:t>Are you contributing to the “bottom line”?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871663"/>
            <a:ext cx="7696200" cy="3679825"/>
          </a:xfrm>
        </p:spPr>
        <p:txBody>
          <a:bodyPr lIns="90000" tIns="46800" rIns="90000" bIns="46800">
            <a:normAutofit fontScale="92500"/>
          </a:bodyPr>
          <a:lstStyle/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/>
              <a:t>2014-2016 </a:t>
            </a:r>
            <a:r>
              <a:rPr lang="en-GB" sz="2800" dirty="0" err="1" smtClean="0"/>
              <a:t>Swersky</a:t>
            </a:r>
            <a:r>
              <a:rPr lang="en-GB" sz="2800" dirty="0" smtClean="0"/>
              <a:t> Construction, Santa Barbara, CA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/>
              <a:t>Bob </a:t>
            </a:r>
            <a:r>
              <a:rPr lang="en-GB" sz="2800" dirty="0" err="1" smtClean="0"/>
              <a:t>Swersky</a:t>
            </a:r>
            <a:r>
              <a:rPr lang="en-GB" sz="2800" dirty="0" smtClean="0"/>
              <a:t>,  Supervisor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/>
              <a:t>1235 Overlook Drive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/>
              <a:t>805-620-7314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 smtClean="0"/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err="1" smtClean="0"/>
              <a:t>Laborer</a:t>
            </a:r>
            <a:r>
              <a:rPr lang="en-GB" sz="2800" dirty="0" smtClean="0"/>
              <a:t>– hammered nails, thumbs; mastered expletives</a:t>
            </a:r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381000" y="379413"/>
            <a:ext cx="8305800" cy="1144587"/>
          </a:xfrm>
          <a:prstGeom prst="rect">
            <a:avLst/>
          </a:prstGeom>
        </p:spPr>
        <p:txBody>
          <a:bodyPr lIns="90000" tIns="46800" rIns="90000" bIns="46800" anchor="b">
            <a:normAutofit fontScale="92500"/>
          </a:bodyPr>
          <a:lstStyle/>
          <a:p>
            <a:pPr defTabSz="914400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5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Experience Example (not so good)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5613"/>
            <a:ext cx="80010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Example (Good)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57400"/>
            <a:ext cx="8229600" cy="4267200"/>
          </a:xfrm>
        </p:spPr>
        <p:txBody>
          <a:bodyPr lIns="90000" tIns="46800" rIns="90000" bIns="46800">
            <a:normAutofit lnSpcReduction="10000"/>
          </a:bodyPr>
          <a:lstStyle/>
          <a:p>
            <a:pPr marL="265176" indent="-265176" fontAlgn="auto"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dirty="0" smtClean="0"/>
              <a:t>Construction Crew Assistant</a:t>
            </a:r>
            <a:r>
              <a:rPr lang="en-GB" dirty="0" smtClean="0"/>
              <a:t>, </a:t>
            </a:r>
            <a:r>
              <a:rPr lang="en-GB" dirty="0" err="1" smtClean="0"/>
              <a:t>Swersky</a:t>
            </a:r>
            <a:r>
              <a:rPr lang="en-GB" dirty="0" smtClean="0"/>
              <a:t> Construction, Santa Barbara, CA  Summers </a:t>
            </a:r>
            <a:r>
              <a:rPr lang="en-GB" dirty="0" smtClean="0"/>
              <a:t>2016-2018</a:t>
            </a:r>
            <a:endParaRPr lang="en-GB" dirty="0" smtClean="0"/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Coordinated with crew of 4 to build homes</a:t>
            </a:r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Rapidly adapted to changing work orders</a:t>
            </a:r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Maintained tools worth over $750</a:t>
            </a:r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Beginning training in reading blueprints and structural requirements</a:t>
            </a:r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  <a:p>
            <a:pPr marL="630936" lvl="1" indent="-265176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  <a:p>
            <a:pPr marL="630936" lvl="1" indent="-265176"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vs.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533400"/>
            <a:ext cx="8229600" cy="1219200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dirty="0" smtClean="0">
                <a:solidFill>
                  <a:schemeClr val="accent2"/>
                </a:solidFill>
              </a:rPr>
              <a:t>Parts of a Résumé:</a:t>
            </a:r>
            <a:r>
              <a:rPr lang="en-GB" sz="4400" dirty="0" smtClean="0">
                <a:solidFill>
                  <a:schemeClr val="accent2"/>
                </a:solidFill>
              </a:rPr>
              <a:t>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Sections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7543800" cy="3886200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2"/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Campus/Community Involvement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This is one example...think of some of your own</a:t>
            </a:r>
          </a:p>
          <a:p>
            <a:pPr marL="274320" indent="-274320" fontAlgn="auto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References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They are assumed; use the space to expand on your qualifications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Create a reference sheet to hand them when they do ask, but not before</a:t>
            </a:r>
          </a:p>
          <a:p>
            <a:pPr marL="640080" lvl="1" indent="-246888" fontAlgn="auto">
              <a:spcAft>
                <a:spcPts val="0"/>
              </a:spcAft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  <a:p>
            <a:pPr marL="640080" lvl="1" indent="-246888" fontAlgn="auto">
              <a:spcAft>
                <a:spcPts val="0"/>
              </a:spcAft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79413"/>
            <a:ext cx="80010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Formatting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35138"/>
            <a:ext cx="7924800" cy="4087812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Chronological? Functional? Combination?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Length: ONE PAGE?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Font and margin considerations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Use </a:t>
            </a:r>
            <a:r>
              <a:rPr lang="en-GB" b="1" dirty="0" smtClean="0"/>
              <a:t>bold type, </a:t>
            </a:r>
            <a:r>
              <a:rPr lang="en-GB" i="1" dirty="0" smtClean="0"/>
              <a:t>italics, </a:t>
            </a:r>
            <a:r>
              <a:rPr lang="en-GB" dirty="0" smtClean="0"/>
              <a:t>or underlines to highlight important information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Your résumé should be NEAT, PROFESSIONAL and EASY TO READ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Absolutely NO typographical errors!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GB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Chronological Format</a:t>
            </a:r>
            <a:endParaRPr lang="en-US" sz="5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hlinkClick r:id="rId3" tooltip="Resume Template"/>
              </a:rPr>
              <a:t>Résumé Template </a:t>
            </a:r>
            <a:r>
              <a:rPr lang="en-US" sz="2800" dirty="0" smtClean="0"/>
              <a:t>(PDF)</a:t>
            </a:r>
          </a:p>
          <a:p>
            <a:r>
              <a:rPr lang="en-US" sz="2800" b="1" dirty="0" smtClean="0"/>
              <a:t>Advantages</a:t>
            </a:r>
          </a:p>
          <a:p>
            <a:pPr lvl="1"/>
            <a:r>
              <a:rPr lang="en-US" sz="2200" dirty="0" smtClean="0"/>
              <a:t>It’s the most common &amp; traditional style.</a:t>
            </a:r>
          </a:p>
          <a:p>
            <a:pPr lvl="1"/>
            <a:r>
              <a:rPr lang="en-US" sz="2200" dirty="0" smtClean="0"/>
              <a:t>Employers find it easy to understand.</a:t>
            </a:r>
          </a:p>
          <a:p>
            <a:pPr lvl="1"/>
            <a:r>
              <a:rPr lang="en-US" sz="2200" dirty="0" smtClean="0"/>
              <a:t>It’s generally easier to write.</a:t>
            </a:r>
          </a:p>
          <a:p>
            <a:pPr lvl="1"/>
            <a:r>
              <a:rPr lang="en-US" sz="2200" dirty="0" smtClean="0"/>
              <a:t>It emphasizes career laddering.</a:t>
            </a:r>
          </a:p>
          <a:p>
            <a:r>
              <a:rPr lang="en-US" b="1" dirty="0" smtClean="0"/>
              <a:t>Disadvantages</a:t>
            </a:r>
          </a:p>
          <a:p>
            <a:pPr lvl="1"/>
            <a:r>
              <a:rPr lang="en-US" sz="2200" dirty="0" smtClean="0"/>
              <a:t>Your most recent experience may not be your most important or relevant experience. </a:t>
            </a:r>
          </a:p>
          <a:p>
            <a:pPr lvl="1"/>
            <a:r>
              <a:rPr lang="en-US" sz="2200" dirty="0" smtClean="0"/>
              <a:t>Some students may have little or no work experience or feel their work experience is unimpressive.</a:t>
            </a:r>
          </a:p>
          <a:p>
            <a:pPr lvl="1"/>
            <a:r>
              <a:rPr lang="en-US" sz="2200" dirty="0" smtClean="0"/>
              <a:t>Some people don’t want to be stereotyped on the basis of their past work experience.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Format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5163"/>
            <a:ext cx="8305800" cy="4389437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hlinkClick r:id="rId3"/>
              </a:rPr>
              <a:t>Functional Résumé Template </a:t>
            </a:r>
            <a:r>
              <a:rPr lang="en-US" sz="2800" dirty="0" smtClean="0"/>
              <a:t>(PDF)</a:t>
            </a:r>
          </a:p>
          <a:p>
            <a:r>
              <a:rPr lang="en-US" sz="2800" b="1" dirty="0" smtClean="0"/>
              <a:t>Advantages </a:t>
            </a:r>
          </a:p>
          <a:p>
            <a:pPr lvl="1"/>
            <a:r>
              <a:rPr lang="en-US" dirty="0" smtClean="0"/>
              <a:t>Useful when you want to emphasize abilities not used in recent work experience.</a:t>
            </a:r>
          </a:p>
          <a:p>
            <a:pPr lvl="1"/>
            <a:r>
              <a:rPr lang="en-US" dirty="0" smtClean="0"/>
              <a:t>May be useful when entering the job market for the first time or changing careers.</a:t>
            </a:r>
          </a:p>
          <a:p>
            <a:r>
              <a:rPr lang="en-US" sz="2800" b="1" dirty="0" smtClean="0"/>
              <a:t>Disadvantages </a:t>
            </a:r>
          </a:p>
          <a:p>
            <a:pPr lvl="1"/>
            <a:r>
              <a:rPr lang="en-US" dirty="0" smtClean="0"/>
              <a:t>May be difficult to write.</a:t>
            </a:r>
          </a:p>
          <a:p>
            <a:pPr lvl="1"/>
            <a:r>
              <a:rPr lang="en-US" dirty="0" smtClean="0"/>
              <a:t>May be confusing to employer or create skepticism due to lack of content.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914400" y="381000"/>
            <a:ext cx="7019925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Purpose?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905000"/>
            <a:ext cx="7620000" cy="4497388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To get you the interview!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marketing tool – you are marketing yourself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brief overview of education and </a:t>
            </a:r>
            <a:r>
              <a:rPr lang="en-GB" b="1" dirty="0" smtClean="0">
                <a:cs typeface="Times New Roman" pitchFamily="18" charset="0"/>
              </a:rPr>
              <a:t>relevant</a:t>
            </a:r>
            <a:r>
              <a:rPr lang="en-GB" dirty="0" smtClean="0">
                <a:cs typeface="Times New Roman" pitchFamily="18" charset="0"/>
              </a:rPr>
              <a:t> activities to demonstrate skills and accomplishments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document tailored to each position / organization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The first (and maybe the only) impression </a:t>
            </a:r>
          </a:p>
          <a:p>
            <a:pPr marL="265176" indent="-265176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0" y="914400"/>
            <a:ext cx="3733800" cy="556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914400"/>
            <a:ext cx="3733800" cy="5562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914400"/>
            <a:ext cx="8229600" cy="731838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</a:t>
            </a:r>
            <a:r>
              <a:rPr lang="en-US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   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Don’t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3733800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Emphasize your 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Be consistent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numbers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Match keywords to the job posting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Describe projects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TELL THE TRUTH!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652963" y="1600200"/>
            <a:ext cx="3576637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the word </a:t>
            </a:r>
            <a:r>
              <a:rPr lang="en-US" sz="2800" dirty="0">
                <a:latin typeface="Times New Roman"/>
                <a:cs typeface="+mn-cs"/>
              </a:rPr>
              <a:t>“</a:t>
            </a:r>
            <a:r>
              <a:rPr lang="en-US" sz="2800" dirty="0">
                <a:latin typeface="+mn-lt"/>
                <a:cs typeface="+mn-cs"/>
              </a:rPr>
              <a:t>I</a:t>
            </a:r>
            <a:r>
              <a:rPr lang="en-US" sz="2800" dirty="0">
                <a:latin typeface="Times New Roman"/>
                <a:cs typeface="+mn-cs"/>
              </a:rPr>
              <a:t>”</a:t>
            </a: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fluff phrases</a:t>
            </a:r>
            <a:r>
              <a:rPr lang="en-US" sz="2800" dirty="0">
                <a:latin typeface="Times New Roman"/>
                <a:cs typeface="+mn-cs"/>
              </a:rPr>
              <a:t>–</a:t>
            </a:r>
            <a:r>
              <a:rPr lang="en-US" sz="2800" dirty="0">
                <a:latin typeface="+mn-lt"/>
                <a:cs typeface="+mn-cs"/>
              </a:rPr>
              <a:t> e.g., Responsible for, Duties include, etc.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graphics or colors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Allow ANY spelling or grammar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467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</a:t>
            </a:r>
            <a:r>
              <a:rPr lang="en-US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762000" y="1981200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>
                <a:hlinkClick r:id="rId2"/>
              </a:rPr>
              <a:t>Career Center Résumé </a:t>
            </a:r>
            <a:r>
              <a:rPr lang="en-US" dirty="0" smtClean="0">
                <a:hlinkClick r:id="rId2"/>
              </a:rPr>
              <a:t>Page</a:t>
            </a:r>
            <a:endParaRPr lang="en-US" dirty="0" smtClean="0"/>
          </a:p>
          <a:p>
            <a:pPr algn="l"/>
            <a:r>
              <a:rPr lang="en-US" dirty="0" smtClean="0"/>
              <a:t>(Résumé templates available in WORD to save to edit and save as your own file, plus other tools)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6400"/>
            <a:ext cx="7772400" cy="41751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INTERVIEWS</a:t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endParaRPr lang="en-US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Copperplate Gothic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Hiring Decisions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2322513"/>
            <a:ext cx="6934200" cy="35052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Are often made during the Interview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Are based on subjective factors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latin typeface="Copperplate Gothic Light" pitchFamily="34" charset="0"/>
              </a:rPr>
              <a:t>--First Impressions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latin typeface="Copperplate Gothic Light" pitchFamily="34" charset="0"/>
              </a:rPr>
              <a:t>--Communication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84238"/>
            <a:ext cx="8334375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4 Stages of an Interview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1:  Breaking the ice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2:  Setting the Stage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3:  Focusing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4:  Wrap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Types of Interviews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Single/ Manager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Interview Board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Multiple Interviews (e.g. phone first, two levels – hr/dept…)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Assignment Before/During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Look for the meaning behind the question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83058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Likely the employer wants to know: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3200400"/>
            <a:ext cx="3810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dirty="0">
                <a:latin typeface="Copperplate Gothic Light" pitchFamily="34" charset="0"/>
              </a:rPr>
              <a:t>how much you care about this job</a:t>
            </a:r>
            <a:r>
              <a:rPr lang="en-US" sz="2800" b="1" dirty="0" smtClean="0">
                <a:latin typeface="Copperplate Gothic Light" pitchFamily="34" charset="0"/>
              </a:rPr>
              <a:t>.</a:t>
            </a:r>
            <a:r>
              <a:rPr lang="en-US" sz="2800" b="1" dirty="0">
                <a:latin typeface="Copperplate Gothic Light" pitchFamily="34" charset="0"/>
              </a:rPr>
              <a:t/>
            </a:r>
            <a:br>
              <a:rPr lang="en-US" sz="2800" b="1" dirty="0">
                <a:latin typeface="Copperplate Gothic Light" pitchFamily="34" charset="0"/>
              </a:rPr>
            </a:br>
            <a:endParaRPr lang="en-US" sz="2800" b="1" dirty="0">
              <a:latin typeface="Copperplate Gothic Light" pitchFamily="34" charset="0"/>
            </a:endParaRPr>
          </a:p>
          <a:p>
            <a:pPr marL="285750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latin typeface="Copperplate Gothic Light" pitchFamily="34" charset="0"/>
              </a:rPr>
              <a:t>Do your homework on the position and company.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648200" y="30480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800" b="1" dirty="0">
                <a:latin typeface="Copperplate Gothic Light" pitchFamily="34" charset="0"/>
              </a:rPr>
              <a:t>how much training you’ll need. </a:t>
            </a:r>
            <a:r>
              <a:rPr lang="en-US" sz="2800" b="1" dirty="0" smtClean="0">
                <a:latin typeface="Copperplate Gothic Light" pitchFamily="34" charset="0"/>
              </a:rPr>
              <a:t/>
            </a:r>
            <a:br>
              <a:rPr lang="en-US" sz="2800" b="1" dirty="0" smtClean="0">
                <a:latin typeface="Copperplate Gothic Light" pitchFamily="34" charset="0"/>
              </a:rPr>
            </a:br>
            <a:endParaRPr lang="en-US" sz="2800" b="1" dirty="0">
              <a:latin typeface="Copperplate Gothic Light" pitchFamily="34" charset="0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dirty="0">
                <a:latin typeface="Copperplate Gothic Light" pitchFamily="34" charset="0"/>
              </a:rPr>
              <a:t>Incorporate your knowledge and skills.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Sample Questions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8077200" cy="4114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“Tell me about yourself.”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“Why do you want to work here?”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“How has your background prepared you for this position?”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“What are your long-range goals?”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“What do you consider your strengths? Weaknesses?”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“If we called your boss/ work colleague, what would he/she say about you?”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Sample Questions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opperplate Gothic Light" pitchFamily="34" charset="0"/>
              </a:rPr>
              <a:t> </a:t>
            </a:r>
            <a:r>
              <a:rPr lang="en-US" sz="2400" cap="small" dirty="0" smtClean="0">
                <a:latin typeface="Copperplate Gothic Light" pitchFamily="34" charset="0"/>
              </a:rPr>
              <a:t>“Describe  a work project /achievement you are particularly proud of.”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“Describe a difficult work situation and how you overcame it.”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“If we’re down to the last two people, why should we choose you?”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“Do you have any questions?”</a:t>
            </a:r>
            <a:br>
              <a:rPr lang="en-US" sz="2400" cap="small" dirty="0" smtClean="0">
                <a:latin typeface="Copperplate Gothic Light" pitchFamily="34" charset="0"/>
              </a:rPr>
            </a:br>
            <a:r>
              <a:rPr lang="en-US" cap="small" dirty="0" smtClean="0">
                <a:latin typeface="Copperplate Gothic Light" pitchFamily="34" charset="0"/>
              </a:rPr>
              <a:t/>
            </a:r>
            <a:br>
              <a:rPr lang="en-US" cap="small" dirty="0" smtClean="0">
                <a:latin typeface="Copperplate Gothic Light" pitchFamily="34" charset="0"/>
              </a:rPr>
            </a:br>
            <a:r>
              <a:rPr lang="en-US" b="1" cap="small" dirty="0" smtClean="0">
                <a:latin typeface="Copperplate Gothic Light" pitchFamily="34" charset="0"/>
              </a:rPr>
              <a:t>Scenarios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“How would you handle this situation?”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564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500" dirty="0" smtClean="0">
                <a:latin typeface="Copperplate Gothic Light" pitchFamily="34" charset="0"/>
              </a:rPr>
              <a:t>Illegal Questions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/>
          <a:lstStyle/>
          <a:p>
            <a:pPr eaLnBrk="1" hangingPunct="1"/>
            <a:r>
              <a:rPr lang="en-US" sz="2800" b="1" cap="small" dirty="0" smtClean="0">
                <a:latin typeface="Copperplate Gothic Light" pitchFamily="34" charset="0"/>
              </a:rPr>
              <a:t>Personal Questions not related to Job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b="1" cap="small" dirty="0" smtClean="0">
                <a:latin typeface="Copperplate Gothic Light" pitchFamily="34" charset="0"/>
              </a:rPr>
              <a:t>--</a:t>
            </a:r>
            <a:r>
              <a:rPr lang="en-US" cap="small" dirty="0" smtClean="0">
                <a:latin typeface="Copperplate Gothic Light" pitchFamily="34" charset="0"/>
              </a:rPr>
              <a:t> Race</a:t>
            </a:r>
            <a:r>
              <a:rPr lang="en-US" cap="small" dirty="0" smtClean="0">
                <a:latin typeface="Copperplate Gothic Light" pitchFamily="34" charset="0"/>
              </a:rPr>
              <a:t>, gender, religion, marital status, age, disabilities, ethnic background, country of origin, sexual preferences or age</a:t>
            </a:r>
            <a:br>
              <a:rPr lang="en-US" cap="small" dirty="0" smtClean="0">
                <a:latin typeface="Copperplate Gothic Light" pitchFamily="34" charset="0"/>
              </a:rPr>
            </a:br>
            <a:r>
              <a:rPr lang="en-US" cap="small" dirty="0" smtClean="0">
                <a:latin typeface="Copperplate Gothic Light" pitchFamily="34" charset="0"/>
              </a:rPr>
              <a:t> </a:t>
            </a:r>
          </a:p>
          <a:p>
            <a:pPr eaLnBrk="1" hangingPunct="1"/>
            <a:r>
              <a:rPr lang="en-US" sz="2800" b="1" cap="small" dirty="0" smtClean="0">
                <a:latin typeface="Copperplate Gothic Light" pitchFamily="34" charset="0"/>
              </a:rPr>
              <a:t>How to answer if asked?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609600" y="609600"/>
            <a:ext cx="8001000" cy="914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Writing Guidelines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751013"/>
            <a:ext cx="7543800" cy="4497387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7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/>
              <a:t>What is a résumé and what is it used for </a:t>
            </a:r>
          </a:p>
          <a:p>
            <a:pPr marL="265176" indent="-265176" fontAlgn="auto">
              <a:spcBef>
                <a:spcPts val="7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YOU MUST TELL THE TRUTH!!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Résumés are subjective– few true rules</a:t>
            </a:r>
          </a:p>
          <a:p>
            <a:pPr marL="548640" lvl="1" indent="-201168" fontAlgn="auto">
              <a:spcBef>
                <a:spcPts val="5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200" dirty="0" smtClean="0">
                <a:cs typeface="Times New Roman" pitchFamily="18" charset="0"/>
              </a:rPr>
              <a:t>What you include, and HOW you include it, has an impact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Prioritize the information in order of interest to your reader– top left is highest emphasis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7793037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Preparing </a:t>
            </a:r>
            <a:br>
              <a:rPr lang="en-US" dirty="0" smtClean="0">
                <a:latin typeface="Copperplate Gothic Light" pitchFamily="34" charset="0"/>
              </a:rPr>
            </a:br>
            <a:r>
              <a:rPr lang="en-US" dirty="0" smtClean="0">
                <a:latin typeface="Copperplate Gothic Light" pitchFamily="34" charset="0"/>
              </a:rPr>
              <a:t>for the Interview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474913"/>
            <a:ext cx="7772400" cy="3657600"/>
          </a:xfrm>
        </p:spPr>
        <p:txBody>
          <a:bodyPr/>
          <a:lstStyle/>
          <a:p>
            <a:r>
              <a:rPr lang="en-US" sz="2800" b="1" dirty="0" smtClean="0">
                <a:latin typeface="Copperplate Gothic Light" pitchFamily="34" charset="0"/>
              </a:rPr>
              <a:t>Visit the Site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Do Research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Prepare wardrobe, body</a:t>
            </a:r>
          </a:p>
          <a:p>
            <a:pPr eaLnBrk="1" hangingPunct="1">
              <a:buFont typeface="Wingdings" pitchFamily="2" charset="2"/>
              <a:buNone/>
            </a:pPr>
            <a:endParaRPr lang="en-US" sz="2800" b="1" dirty="0" smtClean="0">
              <a:latin typeface="Copperplate Gothic Light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At the Interview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6818312" cy="41148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Arriving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Etiquette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Body Language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Voice modulation</a:t>
            </a:r>
            <a:endParaRPr lang="en-US" sz="2800" dirty="0" smtClean="0">
              <a:latin typeface="Copperplate Gothic Light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84238"/>
            <a:ext cx="7793037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latin typeface="Copperplate Gothic Light" pitchFamily="34" charset="0"/>
              </a:rPr>
              <a:t>After the Interview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>
              <a:latin typeface="Copperplate Gothic Light" pitchFamily="34" charset="0"/>
            </a:endParaRP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Make notes on Interview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Send a Thank-you Note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Keep in Touch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Youtube for Truth (&amp; Fun)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u="sng" dirty="0" smtClean="0">
              <a:hlinkClick r:id="rId3"/>
            </a:endParaRPr>
          </a:p>
          <a:p>
            <a:pPr eaLnBrk="1" hangingPunct="1"/>
            <a:r>
              <a:rPr lang="en-US" dirty="0" smtClean="0"/>
              <a:t>Fun: An extreme effort… </a:t>
            </a:r>
            <a:br>
              <a:rPr lang="en-US" dirty="0" smtClean="0"/>
            </a:br>
            <a:r>
              <a:rPr lang="en-US" u="sng" dirty="0" smtClean="0">
                <a:hlinkClick r:id="rId3"/>
              </a:rPr>
              <a:t>Pepsi Max Job Interview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Practice: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11 Mock Interview Questions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533400" y="304800"/>
            <a:ext cx="77724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Linking Yourself to the Position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7213"/>
            <a:ext cx="7848600" cy="4497387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8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Match YOUR skills &amp; qualifications to THEIR requirements and keywords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Critique your résumé as if YOU were the employer– what would YOU want to see?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cs typeface="Times New Roman" pitchFamily="18" charset="0"/>
            </a:endParaRPr>
          </a:p>
          <a:p>
            <a:pPr marL="274320" indent="-274320" algn="ctr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i="1" dirty="0" smtClean="0">
                <a:cs typeface="Times New Roman" pitchFamily="18" charset="0"/>
              </a:rPr>
              <a:t>This is the single most important aspect of résumé writing!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15963"/>
            <a:ext cx="8229600" cy="8842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Résumé Journal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39925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You do amazing things every day — though often we forget experiences quickly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A </a:t>
            </a:r>
            <a:r>
              <a:rPr lang="en-US" sz="2600" dirty="0"/>
              <a:t>résumé </a:t>
            </a:r>
            <a:r>
              <a:rPr lang="en-US" sz="2600" dirty="0">
                <a:latin typeface="+mn-lt"/>
                <a:cs typeface="+mn-cs"/>
              </a:rPr>
              <a:t>journal is an informal list of experiences and accomplishments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This will make customizing your </a:t>
            </a:r>
            <a:r>
              <a:rPr lang="en-US" sz="2600" dirty="0"/>
              <a:t>résumé </a:t>
            </a:r>
            <a:r>
              <a:rPr lang="en-US" sz="2600" dirty="0">
                <a:latin typeface="+mn-lt"/>
                <a:cs typeface="+mn-cs"/>
              </a:rPr>
              <a:t>for specific positions much easier!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It is essential for project based résumés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39763"/>
            <a:ext cx="8229600" cy="8842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30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Parts of a </a:t>
            </a:r>
            <a:r>
              <a:rPr lang="en-GB" sz="3000" dirty="0">
                <a:solidFill>
                  <a:schemeClr val="accent2"/>
                </a:solidFill>
                <a:latin typeface="+mj-lt"/>
              </a:rPr>
              <a:t>Résumé </a:t>
            </a:r>
            <a:r>
              <a:rPr lang="en-US" sz="30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Contact Info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Emphasize your </a:t>
            </a:r>
            <a:r>
              <a:rPr lang="en-US" sz="2600" b="1" dirty="0">
                <a:latin typeface="+mn-lt"/>
                <a:cs typeface="+mn-cs"/>
              </a:rPr>
              <a:t>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Use a local address if reliable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Phone numbers:  use cell phone number if you have a professional voice mail greeting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Provide </a:t>
            </a:r>
            <a:r>
              <a:rPr lang="en-US" sz="2600" i="1" dirty="0">
                <a:latin typeface="+mn-lt"/>
                <a:cs typeface="+mn-cs"/>
              </a:rPr>
              <a:t>appropriate</a:t>
            </a:r>
            <a:r>
              <a:rPr lang="en-US" sz="2600" dirty="0">
                <a:latin typeface="+mn-lt"/>
                <a:cs typeface="+mn-cs"/>
              </a:rPr>
              <a:t> e-mail address (NOT </a:t>
            </a:r>
            <a:r>
              <a:rPr lang="en-US" sz="2600" i="1" dirty="0" err="1" smtClean="0">
                <a:latin typeface="+mn-lt"/>
                <a:cs typeface="+mn-cs"/>
              </a:rPr>
              <a:t>funtimebob</a:t>
            </a:r>
            <a:r>
              <a:rPr lang="en-US" sz="2600" i="1" dirty="0">
                <a:latin typeface="+mn-lt"/>
                <a:cs typeface="+mn-cs"/>
              </a:rPr>
              <a:t>@...) </a:t>
            </a:r>
            <a:r>
              <a:rPr lang="en-US" sz="2600" dirty="0">
                <a:latin typeface="+mn-lt"/>
                <a:cs typeface="+mn-cs"/>
              </a:rPr>
              <a:t>and check on a daily basis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Recommend 10-12 font size for contact information and remainder of </a:t>
            </a:r>
            <a:r>
              <a:rPr lang="en-US" sz="2600" dirty="0">
                <a:latin typeface="+mn-lt"/>
              </a:rPr>
              <a:t>résumé</a:t>
            </a:r>
            <a:r>
              <a:rPr lang="en-US" sz="2600" dirty="0">
                <a:latin typeface="+mn-lt"/>
                <a:cs typeface="+mn-cs"/>
              </a:rPr>
              <a:t>; if need space reduce contact information to 10 font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981200"/>
            <a:ext cx="8458200" cy="20574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I want </a:t>
            </a:r>
            <a:r>
              <a:rPr lang="en-US" sz="2600" dirty="0" smtClean="0">
                <a:latin typeface="+mn-lt"/>
                <a:cs typeface="+mn-cs"/>
              </a:rPr>
              <a:t>to work with a company that will </a:t>
            </a:r>
            <a:r>
              <a:rPr lang="en-US" sz="2600" dirty="0">
                <a:latin typeface="+mn-lt"/>
                <a:cs typeface="+mn-cs"/>
              </a:rPr>
              <a:t>value me and allow me to grow and gain experience.                          </a:t>
            </a:r>
          </a:p>
          <a:p>
            <a:pPr marL="265176" indent="-265176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600" dirty="0">
                <a:latin typeface="+mn-lt"/>
                <a:cs typeface="+mn-cs"/>
              </a:rPr>
              <a:t>vs.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3505200"/>
            <a:ext cx="7848600" cy="30480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Seeking an </a:t>
            </a:r>
            <a:r>
              <a:rPr lang="en-US" sz="2600" dirty="0" smtClean="0">
                <a:latin typeface="+mn-lt"/>
                <a:cs typeface="+mn-cs"/>
              </a:rPr>
              <a:t>engineering position </a:t>
            </a:r>
            <a:r>
              <a:rPr lang="en-US" sz="2600" dirty="0">
                <a:latin typeface="+mn-lt"/>
                <a:cs typeface="+mn-cs"/>
              </a:rPr>
              <a:t>with </a:t>
            </a:r>
            <a:r>
              <a:rPr lang="en-US" sz="2600" dirty="0" smtClean="0">
                <a:latin typeface="+mn-lt"/>
                <a:cs typeface="+mn-cs"/>
              </a:rPr>
              <a:t>XYZ </a:t>
            </a:r>
            <a:r>
              <a:rPr lang="en-US" sz="2600" dirty="0">
                <a:latin typeface="+mn-lt"/>
                <a:cs typeface="+mn-cs"/>
              </a:rPr>
              <a:t>where I can utilize my </a:t>
            </a:r>
            <a:r>
              <a:rPr lang="en-US" sz="2600" dirty="0" smtClean="0">
                <a:latin typeface="+mn-lt"/>
                <a:cs typeface="+mn-cs"/>
              </a:rPr>
              <a:t>ability </a:t>
            </a:r>
            <a:r>
              <a:rPr lang="en-US" sz="2600" dirty="0">
                <a:latin typeface="+mn-lt"/>
                <a:cs typeface="+mn-cs"/>
              </a:rPr>
              <a:t>to analyze, interpret and evaluate data, conduct research, prepare and write reports. </a:t>
            </a:r>
            <a:br>
              <a:rPr lang="en-US" sz="2600" dirty="0">
                <a:latin typeface="+mn-lt"/>
                <a:cs typeface="+mn-cs"/>
              </a:rPr>
            </a:br>
            <a:endParaRPr lang="en-US" sz="26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Or simply: Seeking an electrical engineering position  with  </a:t>
            </a:r>
            <a:r>
              <a:rPr lang="en-US" sz="2600" dirty="0" smtClean="0">
                <a:latin typeface="+mn-lt"/>
                <a:cs typeface="+mn-cs"/>
              </a:rPr>
              <a:t>XYZ</a:t>
            </a:r>
            <a:endParaRPr lang="en-US" sz="26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457200" y="533400"/>
            <a:ext cx="8077200" cy="1143000"/>
          </a:xfrm>
          <a:prstGeom prst="rect">
            <a:avLst/>
          </a:prstGeom>
        </p:spPr>
        <p:txBody>
          <a:bodyPr lIns="0" tIns="0" rIns="0" bIns="0" anchor="b">
            <a:normAutofit fontScale="92500"/>
          </a:bodyPr>
          <a:lstStyle/>
          <a:p>
            <a:pPr defTabSz="914400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Parts of a Résumé:  </a:t>
            </a:r>
            <a:r>
              <a:rPr lang="en-GB" sz="5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Objective Statement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5613"/>
            <a:ext cx="82296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286000"/>
            <a:ext cx="8001000" cy="3232150"/>
          </a:xfrm>
        </p:spPr>
        <p:txBody>
          <a:bodyPr lIns="90000" tIns="46800" rIns="90000" bIns="46800">
            <a:normAutofit fontScale="92500"/>
          </a:bodyPr>
          <a:lstStyle/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Summarize your key strengths for the position</a:t>
            </a: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Tailor headings to your own personal strengths &amp; the job requirements (computer, language, lab, technical</a:t>
            </a:r>
            <a:r>
              <a:rPr lang="en-GB" dirty="0" smtClean="0">
                <a:cs typeface="Times New Roman" pitchFamily="18" charset="0"/>
              </a:rPr>
              <a:t>)</a:t>
            </a: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Soft skills: </a:t>
            </a:r>
            <a:r>
              <a:rPr lang="en-GB" dirty="0" err="1" smtClean="0">
                <a:cs typeface="Times New Roman" pitchFamily="18" charset="0"/>
              </a:rPr>
              <a:t>i.e</a:t>
            </a:r>
            <a:r>
              <a:rPr lang="en-GB" dirty="0" smtClean="0">
                <a:cs typeface="Times New Roman" pitchFamily="18" charset="0"/>
              </a:rPr>
              <a:t>, attributes about you</a:t>
            </a:r>
          </a:p>
          <a:p>
            <a:pPr marL="641033" lvl="1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Team Player, Reliable, Flexible</a:t>
            </a:r>
            <a:endParaRPr lang="en-GB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Technical skills: </a:t>
            </a:r>
          </a:p>
          <a:p>
            <a:pPr marL="641033" lvl="1" indent="-274320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List software programs, medical equipment, etc</a:t>
            </a:r>
            <a:r>
              <a:rPr lang="en-GB" dirty="0" smtClean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077200" cy="1143000"/>
          </a:xfrm>
        </p:spPr>
        <p:txBody>
          <a:bodyPr tIns="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82788"/>
            <a:ext cx="7391400" cy="3884612"/>
          </a:xfrm>
        </p:spPr>
        <p:txBody>
          <a:bodyPr lIns="0" tIns="0" rIns="0" bIns="0"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smtClean="0"/>
              <a:t>Don’t forget about EDUCATION!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smtClean="0"/>
              <a:t>Many students underestimate how important their education is on their résumé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smtClean="0"/>
              <a:t>Think in terms of skills and experience...just like describing professional experience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smtClean="0"/>
              <a:t>Are you acting like a professional now? 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smtClean="0"/>
              <a:t>SBCC can be your calling card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mtClean="0"/>
          </a:p>
          <a:p>
            <a:pPr marL="265113" indent="-265113"/>
            <a:endParaRPr lang="en-GB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782</TotalTime>
  <Words>1558</Words>
  <Application>Microsoft Office PowerPoint</Application>
  <PresentationFormat>On-screen Show (4:3)</PresentationFormat>
  <Paragraphs>270</Paragraphs>
  <Slides>33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Constantia</vt:lpstr>
      <vt:lpstr>Copperplate Gothic Light</vt:lpstr>
      <vt:lpstr>Lucida Sans Unicode</vt:lpstr>
      <vt:lpstr>Times New Roman</vt:lpstr>
      <vt:lpstr>Wingdings</vt:lpstr>
      <vt:lpstr>Wingdings 2</vt:lpstr>
      <vt:lpstr>Flow</vt:lpstr>
      <vt:lpstr> Résumé  &amp; Interview Tips Career Center Workshop</vt:lpstr>
      <vt:lpstr>Résumé Purpose?</vt:lpstr>
      <vt:lpstr>Résumé Writing Guidelines</vt:lpstr>
      <vt:lpstr>Linking Yourself to the Position</vt:lpstr>
      <vt:lpstr>PowerPoint Presentation</vt:lpstr>
      <vt:lpstr>PowerPoint Presentation</vt:lpstr>
      <vt:lpstr>PowerPoint Presentation</vt:lpstr>
      <vt:lpstr>Parts of a Résumé: Qualifications</vt:lpstr>
      <vt:lpstr>Parts of a Résumé: Education</vt:lpstr>
      <vt:lpstr>PowerPoint Presentation</vt:lpstr>
      <vt:lpstr> Parts of a Résumé: Experience</vt:lpstr>
      <vt:lpstr>PowerPoint Presentation</vt:lpstr>
      <vt:lpstr>PowerPoint Presentation</vt:lpstr>
      <vt:lpstr>PowerPoint Presentation</vt:lpstr>
      <vt:lpstr>Experience Example (Good)</vt:lpstr>
      <vt:lpstr>Parts of a Résumé: Other Sections</vt:lpstr>
      <vt:lpstr>Résumé Formatting</vt:lpstr>
      <vt:lpstr> Chronological Format</vt:lpstr>
      <vt:lpstr>Functional Format</vt:lpstr>
      <vt:lpstr>PowerPoint Presentation</vt:lpstr>
      <vt:lpstr>Résumé Resources</vt:lpstr>
      <vt:lpstr>INTERVIEWS   </vt:lpstr>
      <vt:lpstr>Hiring Decisions</vt:lpstr>
      <vt:lpstr>4 Stages of an Interview</vt:lpstr>
      <vt:lpstr>Types of Interviews</vt:lpstr>
      <vt:lpstr>Look for the meaning behind the question</vt:lpstr>
      <vt:lpstr>Sample Questions</vt:lpstr>
      <vt:lpstr>Sample Questions</vt:lpstr>
      <vt:lpstr>Illegal Questions</vt:lpstr>
      <vt:lpstr>Preparing  for the Interview</vt:lpstr>
      <vt:lpstr>At the Interview</vt:lpstr>
      <vt:lpstr>After the Interview</vt:lpstr>
      <vt:lpstr>Youtube for Truth (&amp; Fun)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NewUser</cp:lastModifiedBy>
  <cp:revision>85</cp:revision>
  <cp:lastPrinted>2019-02-21T16:24:27Z</cp:lastPrinted>
  <dcterms:modified xsi:type="dcterms:W3CDTF">2019-02-21T16:24:39Z</dcterms:modified>
</cp:coreProperties>
</file>